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 id="2147483678" r:id="rId5"/>
  </p:sldMasterIdLst>
  <p:notesMasterIdLst>
    <p:notesMasterId r:id="rId36"/>
  </p:notesMasterIdLst>
  <p:sldIdLst>
    <p:sldId id="256" r:id="rId6"/>
    <p:sldId id="292" r:id="rId7"/>
    <p:sldId id="258" r:id="rId8"/>
    <p:sldId id="291" r:id="rId9"/>
    <p:sldId id="259" r:id="rId10"/>
    <p:sldId id="260" r:id="rId11"/>
    <p:sldId id="261" r:id="rId12"/>
    <p:sldId id="262" r:id="rId13"/>
    <p:sldId id="263" r:id="rId14"/>
    <p:sldId id="295" r:id="rId15"/>
    <p:sldId id="264" r:id="rId16"/>
    <p:sldId id="265" r:id="rId17"/>
    <p:sldId id="266" r:id="rId18"/>
    <p:sldId id="267" r:id="rId19"/>
    <p:sldId id="269" r:id="rId20"/>
    <p:sldId id="270" r:id="rId21"/>
    <p:sldId id="272" r:id="rId22"/>
    <p:sldId id="273" r:id="rId23"/>
    <p:sldId id="274" r:id="rId24"/>
    <p:sldId id="279" r:id="rId25"/>
    <p:sldId id="293" r:id="rId26"/>
    <p:sldId id="280" r:id="rId27"/>
    <p:sldId id="294" r:id="rId28"/>
    <p:sldId id="282" r:id="rId29"/>
    <p:sldId id="284" r:id="rId30"/>
    <p:sldId id="285" r:id="rId31"/>
    <p:sldId id="283" r:id="rId32"/>
    <p:sldId id="286" r:id="rId33"/>
    <p:sldId id="289" r:id="rId34"/>
    <p:sldId id="290" r:id="rId35"/>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3VeMZp6LpHuZBkR19kKFW8Z8Z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5C873-6227-4733-8153-CD6EE58EAC8E}">
  <a:tblStyle styleId="{08B5C873-6227-4733-8153-CD6EE58EAC8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13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customschemas.google.com/relationships/presentationmetadata" Target="meta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4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8250" y="751400"/>
            <a:ext cx="4592325" cy="375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way we teach maths is the same across the whole of KS1 </a:t>
            </a:r>
            <a:r>
              <a:rPr lang="en-GB" dirty="0" err="1"/>
              <a:t>ie</a:t>
            </a:r>
            <a:r>
              <a:rPr lang="en-GB" dirty="0"/>
              <a:t> the CPA </a:t>
            </a:r>
            <a:endParaRPr dirty="0"/>
          </a:p>
        </p:txBody>
      </p:sp>
      <p:sp>
        <p:nvSpPr>
          <p:cNvPr id="112" name="Google Shape;112;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67d082d9_0_36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8867d082d9_0_364: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67d082d9_0_37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867d082d9_0_37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67d082d9_0_38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8867d082d9_0_38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867d082d9_0_38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8867d082d9_0_38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51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5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867d082d9_0_6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8867d082d9_0_612: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67d082d9_0_37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8867d082d9_0_370: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0653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5" name="Google Shape;235;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dd6a8fb46_0_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ddd6a8fb46_0_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867d082d9_0_6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8867d082d9_0_618: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cad77b5e_0_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cad77b5e_0_10:notes"/>
          <p:cNvSpPr txBox="1">
            <a:spLocks noGrp="1"/>
          </p:cNvSpPr>
          <p:nvPr>
            <p:ph type="body" idx="1"/>
          </p:nvPr>
        </p:nvSpPr>
        <p:spPr>
          <a:xfrm>
            <a:off x="688800" y="4758875"/>
            <a:ext cx="55104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867d082d9_0_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8867d082d9_0_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 name="Google Shape;87;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40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64958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2453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72847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28856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98791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23246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90324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01959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9685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2248047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07955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184481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31185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2496376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39944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16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13366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63436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DDF080-5E8C-48AD-84E5-6C08B304C14E}" type="datetimeFigureOut">
              <a:rPr lang="en-US"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176997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42736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780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163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8577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308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36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066164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084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27886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291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mailto:lhowell@stannington.sheffield.sch.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stravis@stannington.sheffield.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1385572" y="1498926"/>
            <a:ext cx="5826719" cy="1646302"/>
          </a:xfrm>
          <a:prstGeom prst="rect">
            <a:avLst/>
          </a:prstGeom>
          <a:noFill/>
          <a:ln>
            <a:noFill/>
          </a:ln>
          <a:effectLst>
            <a:outerShdw blurRad="63500" dist="45790" dir="2021404">
              <a:schemeClr val="lt2"/>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5400"/>
              <a:buFont typeface="Comic Sans MS"/>
              <a:buNone/>
            </a:pPr>
            <a:r>
              <a:rPr lang="en-US" sz="5400" b="0" i="0" u="none" dirty="0">
                <a:solidFill>
                  <a:schemeClr val="dk2"/>
                </a:solidFill>
                <a:latin typeface="Twinkl Cursive Unlooped" panose="02000000000000000000" pitchFamily="2" charset="0"/>
                <a:ea typeface="Comic Sans MS"/>
                <a:cs typeface="Comic Sans MS"/>
                <a:sym typeface="Comic Sans MS"/>
              </a:rPr>
              <a:t>Welcome to Year 1</a:t>
            </a:r>
            <a:endParaRPr dirty="0">
              <a:latin typeface="Twinkl Cursive Unlooped" panose="02000000000000000000" pitchFamily="2" charset="0"/>
            </a:endParaRPr>
          </a:p>
        </p:txBody>
      </p:sp>
      <p:sp>
        <p:nvSpPr>
          <p:cNvPr id="61" name="Google Shape;61;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omic Sans MS"/>
              <a:buNone/>
            </a:pPr>
            <a:r>
              <a:rPr lang="en-US" sz="2800" b="0" i="0" u="none" dirty="0">
                <a:solidFill>
                  <a:schemeClr val="dk1"/>
                </a:solidFill>
                <a:latin typeface="Twinkl Cursive Unlooped" panose="02000000000000000000" pitchFamily="2" charset="0"/>
                <a:ea typeface="Comic Sans MS"/>
                <a:cs typeface="Comic Sans MS"/>
                <a:sym typeface="Comic Sans MS"/>
              </a:rPr>
              <a:t>2</a:t>
            </a:r>
            <a:r>
              <a:rPr lang="en-US" sz="2800" b="0" i="0" u="none" baseline="30000" dirty="0">
                <a:solidFill>
                  <a:schemeClr val="dk1"/>
                </a:solidFill>
                <a:latin typeface="Twinkl Cursive Unlooped" panose="02000000000000000000" pitchFamily="2" charset="0"/>
                <a:ea typeface="Comic Sans MS"/>
                <a:cs typeface="Comic Sans MS"/>
                <a:sym typeface="Comic Sans MS"/>
              </a:rPr>
              <a:t>nd</a:t>
            </a:r>
            <a:r>
              <a:rPr lang="en-US" sz="2800" b="0" i="0" u="none" dirty="0">
                <a:solidFill>
                  <a:schemeClr val="dk1"/>
                </a:solidFill>
                <a:latin typeface="Twinkl Cursive Unlooped" panose="02000000000000000000" pitchFamily="2" charset="0"/>
                <a:ea typeface="Comic Sans MS"/>
                <a:cs typeface="Comic Sans MS"/>
                <a:sym typeface="Comic Sans MS"/>
              </a:rPr>
              <a:t> </a:t>
            </a:r>
            <a:r>
              <a:rPr lang="en-US" sz="2800" b="0" i="0" u="none">
                <a:solidFill>
                  <a:schemeClr val="dk1"/>
                </a:solidFill>
                <a:latin typeface="Twinkl Cursive Unlooped" panose="02000000000000000000" pitchFamily="2" charset="0"/>
                <a:ea typeface="Comic Sans MS"/>
                <a:cs typeface="Comic Sans MS"/>
                <a:sym typeface="Comic Sans MS"/>
              </a:rPr>
              <a:t>July </a:t>
            </a:r>
            <a:r>
              <a:rPr lang="en-US" sz="2800" b="0" i="0" u="none">
                <a:solidFill>
                  <a:srgbClr val="000000"/>
                </a:solidFill>
                <a:latin typeface="Twinkl Cursive Unlooped" panose="02000000000000000000" pitchFamily="2" charset="0"/>
                <a:ea typeface="Comic Sans MS"/>
                <a:cs typeface="Comic Sans MS"/>
                <a:sym typeface="Comic Sans MS"/>
              </a:rPr>
              <a:t>2024</a:t>
            </a:r>
            <a:endParaRPr dirty="0">
              <a:solidFill>
                <a:srgbClr val="000000"/>
              </a:solidFill>
              <a:latin typeface="Twinkl Cursive Unloop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6"/>
          <p:cNvSpPr txBox="1"/>
          <p:nvPr/>
        </p:nvSpPr>
        <p:spPr>
          <a:xfrm>
            <a:off x="761062" y="1118096"/>
            <a:ext cx="7499017"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There is a strong emphasis on developing instant recall of number facts. </a:t>
            </a:r>
          </a:p>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These are called KIRFs (Key Instant Recall Facts). </a:t>
            </a:r>
            <a:endParaRPr sz="2400" i="0" u="none" strike="noStrike" cap="none" dirty="0">
              <a:solidFill>
                <a:srgbClr val="000000"/>
              </a:solidFill>
              <a:latin typeface="Twinkl Cursive Unlooped" panose="02000000000000000000" pitchFamily="2" charset="0"/>
              <a:sym typeface="Arial"/>
            </a:endParaRPr>
          </a:p>
        </p:txBody>
      </p:sp>
      <p:sp>
        <p:nvSpPr>
          <p:cNvPr id="5" name="Rectangle 4"/>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5150070"/>
              </p:ext>
            </p:extLst>
          </p:nvPr>
        </p:nvGraphicFramePr>
        <p:xfrm>
          <a:off x="761062" y="2413593"/>
          <a:ext cx="7638744" cy="4103419"/>
        </p:xfrm>
        <a:graphic>
          <a:graphicData uri="http://schemas.openxmlformats.org/drawingml/2006/table">
            <a:tbl>
              <a:tblPr firstRow="1" firstCol="1" bandRow="1">
                <a:tableStyleId>{08B5C873-6227-4733-8153-CD6EE58EAC8E}</a:tableStyleId>
              </a:tblPr>
              <a:tblGrid>
                <a:gridCol w="3155214">
                  <a:extLst>
                    <a:ext uri="{9D8B030D-6E8A-4147-A177-3AD203B41FA5}">
                      <a16:colId xmlns:a16="http://schemas.microsoft.com/office/drawing/2014/main" val="2923273417"/>
                    </a:ext>
                  </a:extLst>
                </a:gridCol>
                <a:gridCol w="4483530">
                  <a:extLst>
                    <a:ext uri="{9D8B030D-6E8A-4147-A177-3AD203B41FA5}">
                      <a16:colId xmlns:a16="http://schemas.microsoft.com/office/drawing/2014/main" val="3986818458"/>
                    </a:ext>
                  </a:extLst>
                </a:gridCol>
              </a:tblGrid>
              <a:tr h="499941">
                <a:tc>
                  <a:txBody>
                    <a:bodyPr/>
                    <a:lstStyle/>
                    <a:p>
                      <a:pPr algn="l">
                        <a:lnSpc>
                          <a:spcPct val="107000"/>
                        </a:lnSpc>
                        <a:spcAft>
                          <a:spcPts val="0"/>
                        </a:spcAft>
                      </a:pPr>
                      <a:r>
                        <a:rPr lang="en-GB" sz="1800" dirty="0">
                          <a:effectLst/>
                          <a:latin typeface="Twinkl Cursive Unlooped" panose="02000000000000000000" pitchFamily="2" charset="0"/>
                        </a:rPr>
                        <a:t>Autumn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Recall addition and subtraction of 1 within 10. (i.e. 4 + 1 and 6 –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579422145"/>
                  </a:ext>
                </a:extLst>
              </a:tr>
              <a:tr h="499941">
                <a:tc>
                  <a:txBody>
                    <a:bodyPr/>
                    <a:lstStyle/>
                    <a:p>
                      <a:pPr algn="l">
                        <a:lnSpc>
                          <a:spcPct val="107000"/>
                        </a:lnSpc>
                        <a:spcAft>
                          <a:spcPts val="0"/>
                        </a:spcAft>
                      </a:pPr>
                      <a:r>
                        <a:rPr lang="en-GB" sz="1800">
                          <a:effectLst/>
                          <a:latin typeface="Twinkl Cursive Unlooped" panose="02000000000000000000" pitchFamily="2" charset="0"/>
                        </a:rPr>
                        <a:t>Autumn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2 within 10. (i.e. 5 – 2  and 7 + 2)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4164208987"/>
                  </a:ext>
                </a:extLst>
              </a:tr>
              <a:tr h="499941">
                <a:tc>
                  <a:txBody>
                    <a:bodyPr/>
                    <a:lstStyle/>
                    <a:p>
                      <a:pPr algn="l">
                        <a:lnSpc>
                          <a:spcPct val="107000"/>
                        </a:lnSpc>
                        <a:spcAft>
                          <a:spcPts val="0"/>
                        </a:spcAft>
                      </a:pPr>
                      <a:r>
                        <a:rPr lang="en-GB" sz="1800">
                          <a:effectLst/>
                          <a:latin typeface="Twinkl Cursive Unlooped" panose="02000000000000000000" pitchFamily="2" charset="0"/>
                        </a:rPr>
                        <a:t>Spring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3 within 10. (i.e. 5 – 3  and 8 - 3)</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88341433"/>
                  </a:ext>
                </a:extLst>
              </a:tr>
              <a:tr h="666587">
                <a:tc>
                  <a:txBody>
                    <a:bodyPr/>
                    <a:lstStyle/>
                    <a:p>
                      <a:pPr algn="l">
                        <a:lnSpc>
                          <a:spcPct val="107000"/>
                        </a:lnSpc>
                        <a:spcAft>
                          <a:spcPts val="0"/>
                        </a:spcAft>
                      </a:pPr>
                      <a:r>
                        <a:rPr lang="en-GB" sz="1800">
                          <a:effectLst/>
                          <a:latin typeface="Twinkl Cursive Unlooped" panose="02000000000000000000" pitchFamily="2" charset="0"/>
                        </a:rPr>
                        <a:t>Spring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all the addition and subtraction bonds to 10.</a:t>
                      </a:r>
                    </a:p>
                    <a:p>
                      <a:pPr algn="l">
                        <a:lnSpc>
                          <a:spcPct val="107000"/>
                        </a:lnSpc>
                        <a:spcAft>
                          <a:spcPts val="0"/>
                        </a:spcAft>
                      </a:pPr>
                      <a:r>
                        <a:rPr lang="en-GB" sz="1800">
                          <a:effectLst/>
                          <a:latin typeface="Twinkl Cursive Unlooped" panose="02000000000000000000" pitchFamily="2" charset="0"/>
                        </a:rPr>
                        <a:t>(i.e. 4 + 6 and 10 - 1)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481448300"/>
                  </a:ext>
                </a:extLst>
              </a:tr>
              <a:tr h="499941">
                <a:tc>
                  <a:txBody>
                    <a:bodyPr/>
                    <a:lstStyle/>
                    <a:p>
                      <a:pPr algn="l">
                        <a:lnSpc>
                          <a:spcPct val="107000"/>
                        </a:lnSpc>
                        <a:spcAft>
                          <a:spcPts val="0"/>
                        </a:spcAft>
                      </a:pPr>
                      <a:r>
                        <a:rPr lang="en-GB" sz="1800">
                          <a:effectLst/>
                          <a:latin typeface="Twinkl Cursive Unlooped" panose="02000000000000000000" pitchFamily="2" charset="0"/>
                        </a:rPr>
                        <a:t>Summer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doubles and halves to 10. </a:t>
                      </a:r>
                    </a:p>
                    <a:p>
                      <a:pPr algn="l">
                        <a:lnSpc>
                          <a:spcPct val="107000"/>
                        </a:lnSpc>
                        <a:spcAft>
                          <a:spcPts val="0"/>
                        </a:spcAft>
                      </a:pPr>
                      <a:r>
                        <a:rPr lang="en-GB" sz="1800">
                          <a:effectLst/>
                          <a:latin typeface="Twinkl Cursive Unlooped" panose="02000000000000000000" pitchFamily="2" charset="0"/>
                        </a:rPr>
                        <a:t>(i.e. 2 + 2 and 4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83375046"/>
                  </a:ext>
                </a:extLst>
              </a:tr>
              <a:tr h="508325">
                <a:tc>
                  <a:txBody>
                    <a:bodyPr/>
                    <a:lstStyle/>
                    <a:p>
                      <a:pPr algn="l">
                        <a:lnSpc>
                          <a:spcPct val="107000"/>
                        </a:lnSpc>
                        <a:spcAft>
                          <a:spcPts val="0"/>
                        </a:spcAft>
                      </a:pPr>
                      <a:r>
                        <a:rPr lang="en-GB" sz="1800">
                          <a:effectLst/>
                          <a:latin typeface="Twinkl Cursive Unlooped" panose="02000000000000000000" pitchFamily="2" charset="0"/>
                        </a:rPr>
                        <a:t>Summer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near doubles and halves to 10. </a:t>
                      </a:r>
                    </a:p>
                    <a:p>
                      <a:pPr algn="l">
                        <a:lnSpc>
                          <a:spcPct val="107000"/>
                        </a:lnSpc>
                        <a:spcAft>
                          <a:spcPts val="0"/>
                        </a:spcAft>
                      </a:pPr>
                      <a:r>
                        <a:rPr lang="en-GB" sz="1800">
                          <a:effectLst/>
                          <a:latin typeface="Twinkl Cursive Unlooped" panose="02000000000000000000" pitchFamily="2" charset="0"/>
                        </a:rPr>
                        <a:t>(i.e. 4 + 3 and 5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2960293018"/>
                  </a:ext>
                </a:extLst>
              </a:tr>
              <a:tr h="333294">
                <a:tc>
                  <a:txBody>
                    <a:bodyPr/>
                    <a:lstStyle/>
                    <a:p>
                      <a:pPr algn="l">
                        <a:lnSpc>
                          <a:spcPct val="107000"/>
                        </a:lnSpc>
                        <a:spcAft>
                          <a:spcPts val="0"/>
                        </a:spcAft>
                      </a:pPr>
                      <a:r>
                        <a:rPr lang="en-GB" sz="1800">
                          <a:effectLst/>
                          <a:latin typeface="Twinkl Cursive Unlooped" panose="02000000000000000000" pitchFamily="2" charset="0"/>
                        </a:rPr>
                        <a:t>Number formation</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Correctly form digits 6-9</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31893015"/>
                  </a:ext>
                </a:extLst>
              </a:tr>
            </a:tbl>
          </a:graphicData>
        </a:graphic>
      </p:graphicFrame>
    </p:spTree>
    <p:extLst>
      <p:ext uri="{BB962C8B-B14F-4D97-AF65-F5344CB8AC3E}">
        <p14:creationId xmlns:p14="http://schemas.microsoft.com/office/powerpoint/2010/main" val="57841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1160462" y="274637"/>
            <a:ext cx="6870700" cy="7000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8000"/>
              </a:buClr>
              <a:buSzPts val="4400"/>
              <a:buFont typeface="Comic Sans MS"/>
              <a:buNone/>
            </a:pPr>
            <a:r>
              <a:rPr lang="en-US" sz="4400" b="0" i="0" u="none" dirty="0">
                <a:solidFill>
                  <a:srgbClr val="008000"/>
                </a:solidFill>
                <a:latin typeface="Twinkl Cursive Unlooped" panose="02000000000000000000" pitchFamily="2" charset="0"/>
                <a:sym typeface="Arial"/>
              </a:rPr>
              <a:t>Steps of learning</a:t>
            </a:r>
            <a:endParaRPr dirty="0">
              <a:latin typeface="Twinkl Cursive Unlooped" panose="02000000000000000000" pitchFamily="2" charset="0"/>
              <a:sym typeface="Arial"/>
            </a:endParaRPr>
          </a:p>
        </p:txBody>
      </p:sp>
      <p:sp>
        <p:nvSpPr>
          <p:cNvPr id="115" name="Google Shape;115;p7"/>
          <p:cNvSpPr txBox="1">
            <a:spLocks noGrp="1"/>
          </p:cNvSpPr>
          <p:nvPr>
            <p:ph idx="1"/>
          </p:nvPr>
        </p:nvSpPr>
        <p:spPr>
          <a:xfrm>
            <a:off x="457200" y="1416050"/>
            <a:ext cx="8229600" cy="131445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The children are introduced to new concepts in a three stage approach (C-P-A) to help scaffold their learning.</a:t>
            </a:r>
            <a:endParaRPr dirty="0">
              <a:latin typeface="Twinkl Cursive Unlooped" panose="02000000000000000000" pitchFamily="2" charset="0"/>
              <a:ea typeface="Arial"/>
              <a:cs typeface="Arial"/>
              <a:sym typeface="Arial"/>
            </a:endParaRPr>
          </a:p>
          <a:p>
            <a:pPr marL="0" marR="0" lvl="0" indent="0" algn="ctr" rtl="0">
              <a:lnSpc>
                <a:spcPct val="80000"/>
              </a:lnSpc>
              <a:spcBef>
                <a:spcPts val="44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 The children may go back a forth in this process.</a:t>
            </a:r>
            <a:endParaRPr dirty="0">
              <a:latin typeface="Twinkl Cursive Unlooped" panose="02000000000000000000" pitchFamily="2" charset="0"/>
              <a:ea typeface="Arial"/>
              <a:cs typeface="Arial"/>
              <a:sym typeface="Arial"/>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342900" marR="0" lvl="0" indent="-203200" algn="l" rtl="0">
              <a:lnSpc>
                <a:spcPct val="115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p:txBody>
      </p:sp>
      <p:sp>
        <p:nvSpPr>
          <p:cNvPr id="116" name="Google Shape;116;p7"/>
          <p:cNvSpPr txBox="1"/>
          <p:nvPr/>
        </p:nvSpPr>
        <p:spPr>
          <a:xfrm>
            <a:off x="457200"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00"/>
              <a:buFont typeface="Comic Sans MS"/>
              <a:buNone/>
            </a:pPr>
            <a:r>
              <a:rPr lang="en-US" sz="2600" b="1" i="0" u="none" strike="noStrike" cap="none" dirty="0">
                <a:solidFill>
                  <a:schemeClr val="dk1"/>
                </a:solidFill>
                <a:latin typeface="Twinkl Cursive Unlooped" panose="02000000000000000000" pitchFamily="2" charset="0"/>
                <a:sym typeface="Arial"/>
              </a:rPr>
              <a:t>Concrete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20"/>
              </a:spcBef>
              <a:spcAft>
                <a:spcPts val="0"/>
              </a:spcAft>
              <a:buClr>
                <a:schemeClr val="dk1"/>
              </a:buClr>
              <a:buSzPts val="2600"/>
              <a:buFont typeface="Comic Sans MS"/>
              <a:buNone/>
            </a:pPr>
            <a:r>
              <a:rPr lang="en-US" sz="2600" b="0" i="0" u="none" strike="noStrike" cap="none" dirty="0">
                <a:solidFill>
                  <a:schemeClr val="dk1"/>
                </a:solidFill>
                <a:latin typeface="Twinkl Cursive Unlooped" panose="02000000000000000000" pitchFamily="2" charset="0"/>
                <a:sym typeface="Arial"/>
              </a:rPr>
              <a:t>‘doing’</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60"/>
              </a:spcBef>
              <a:spcAft>
                <a:spcPts val="0"/>
              </a:spcAft>
              <a:buClr>
                <a:schemeClr val="dk1"/>
              </a:buClr>
              <a:buSzPts val="1300"/>
              <a:buFont typeface="Comic Sans MS"/>
              <a:buNone/>
            </a:pPr>
            <a:endParaRPr sz="13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40"/>
              </a:spcBef>
              <a:spcAft>
                <a:spcPts val="0"/>
              </a:spcAft>
              <a:buClr>
                <a:schemeClr val="dk1"/>
              </a:buClr>
              <a:buSzPts val="2200"/>
              <a:buFont typeface="Comic Sans MS"/>
              <a:buNone/>
            </a:pPr>
            <a:r>
              <a:rPr lang="en-US" sz="2200" b="0" i="0" u="none" strike="noStrike" cap="none" dirty="0">
                <a:solidFill>
                  <a:schemeClr val="dk1"/>
                </a:solidFill>
                <a:latin typeface="Twinkl Cursive Unlooped" panose="02000000000000000000" pitchFamily="2" charset="0"/>
                <a:sym typeface="Arial"/>
              </a:rPr>
              <a:t>The children begin by using objects to help them learn in a more familiar way</a:t>
            </a:r>
            <a:r>
              <a:rPr lang="en-US" sz="22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40"/>
              </a:spcBef>
              <a:spcAft>
                <a:spcPts val="0"/>
              </a:spcAft>
              <a:buClr>
                <a:schemeClr val="dk1"/>
              </a:buClr>
              <a:buSzPts val="2200"/>
              <a:buFont typeface="Comic Sans MS"/>
              <a:buNone/>
            </a:pPr>
            <a:endParaRPr sz="2200" b="0" i="0" u="none" strike="noStrike" cap="none" dirty="0">
              <a:solidFill>
                <a:srgbClr val="FF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3000"/>
              <a:buFont typeface="Comic Sans MS"/>
              <a:buNone/>
            </a:pPr>
            <a:endParaRPr sz="30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FF6600"/>
              </a:solidFill>
              <a:latin typeface="Comic Sans MS"/>
              <a:ea typeface="Comic Sans MS"/>
              <a:cs typeface="Comic Sans MS"/>
              <a:sym typeface="Comic Sans MS"/>
            </a:endParaRPr>
          </a:p>
        </p:txBody>
      </p:sp>
      <p:sp>
        <p:nvSpPr>
          <p:cNvPr id="117" name="Google Shape;117;p7"/>
          <p:cNvSpPr txBox="1"/>
          <p:nvPr/>
        </p:nvSpPr>
        <p:spPr>
          <a:xfrm>
            <a:off x="3176587"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Pictorial</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‘seeing’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The children then use models and images to help them make links.</a:t>
            </a:r>
            <a:endParaRPr sz="2400" b="0" i="0" u="none" strike="noStrike" cap="none" dirty="0">
              <a:solidFill>
                <a:srgbClr val="FF0000"/>
              </a:solidFill>
              <a:latin typeface="Twinkl Cursive Unlooped" panose="02000000000000000000" pitchFamily="2" charset="0"/>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8" name="Google Shape;118;p7"/>
          <p:cNvSpPr txBox="1"/>
          <p:nvPr/>
        </p:nvSpPr>
        <p:spPr>
          <a:xfrm>
            <a:off x="5908675" y="2919412"/>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Abstract</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‘symbolic’</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Finally the children move onto use just numbers and abstract symbols.</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endParaRPr sz="2400" b="0" i="0" u="none" strike="noStrike" cap="none" dirty="0">
              <a:solidFill>
                <a:srgbClr val="FF0000"/>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9" name="Google Shape;119;p7"/>
          <p:cNvSpPr txBox="1"/>
          <p:nvPr/>
        </p:nvSpPr>
        <p:spPr>
          <a:xfrm>
            <a:off x="442912" y="5982492"/>
            <a:ext cx="8229600" cy="6746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omic Sans MS"/>
              <a:buNone/>
            </a:pPr>
            <a:r>
              <a:rPr lang="en-GB" sz="2400" b="0" i="0" u="none" strike="noStrike" cap="none" dirty="0">
                <a:solidFill>
                  <a:schemeClr val="dk1"/>
                </a:solidFill>
                <a:latin typeface="Twinkl Cursive Unlooped" panose="02000000000000000000" pitchFamily="2" charset="0"/>
                <a:ea typeface="Comic Sans MS"/>
                <a:cs typeface="Comic Sans MS"/>
                <a:sym typeface="Comic Sans MS"/>
              </a:rPr>
              <a:t>The way we teach maths is the same across the whole of KS1</a:t>
            </a:r>
            <a:endParaRPr sz="2400" b="0" i="0" u="none" strike="noStrike" cap="none"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8"/>
          <p:cNvPicPr preferRelativeResize="0">
            <a:picLocks noGrp="1"/>
          </p:cNvPicPr>
          <p:nvPr>
            <p:ph idx="1"/>
          </p:nvPr>
        </p:nvPicPr>
        <p:blipFill rotWithShape="1">
          <a:blip r:embed="rId3">
            <a:alphaModFix/>
          </a:blip>
          <a:srcRect/>
          <a:stretch/>
        </p:blipFill>
        <p:spPr>
          <a:xfrm>
            <a:off x="3276600" y="1055687"/>
            <a:ext cx="4862512" cy="4746625"/>
          </a:xfrm>
          <a:prstGeom prst="rect">
            <a:avLst/>
          </a:prstGeom>
          <a:noFill/>
          <a:ln>
            <a:noFill/>
          </a:ln>
        </p:spPr>
      </p:pic>
      <p:sp>
        <p:nvSpPr>
          <p:cNvPr id="125" name="Google Shape;125;p8"/>
          <p:cNvSpPr txBox="1"/>
          <p:nvPr/>
        </p:nvSpPr>
        <p:spPr>
          <a:xfrm>
            <a:off x="250825" y="333375"/>
            <a:ext cx="3025800" cy="71711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Key End of Y1 Targets:</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forwards and backwards to/from 100 from any given number.</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Given a number identify 1 more and 1 less.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in 10’s to 100, 5’s to 50 and 2’s to 20.</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Write numbers in numerals and words 0-20.</a:t>
            </a:r>
            <a:endParaRPr sz="2000" b="0" i="0" u="none" strike="noStrike" cap="none" dirty="0">
              <a:solidFill>
                <a:schemeClr val="dk1"/>
              </a:solidFill>
              <a:latin typeface="Twinkl Cursive Unlooped" panose="02000000000000000000" pitchFamily="2" charset="0"/>
              <a:sym typeface="Arial"/>
            </a:endParaRPr>
          </a:p>
          <a:p>
            <a:pPr marL="457200" marR="0" lvl="0" indent="0" algn="l" rtl="0">
              <a:lnSpc>
                <a:spcPct val="100000"/>
              </a:lnSpc>
              <a:spcBef>
                <a:spcPts val="0"/>
              </a:spcBef>
              <a:spcAft>
                <a:spcPts val="0"/>
              </a:spcAft>
              <a:buNone/>
            </a:pPr>
            <a:endParaRPr sz="20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rPr>
              <a:t>Instant recall of number bonds and related subtraction facts within 10 </a:t>
            </a:r>
            <a:r>
              <a:rPr lang="en-US" sz="2000" dirty="0" err="1">
                <a:solidFill>
                  <a:schemeClr val="dk1"/>
                </a:solidFill>
                <a:latin typeface="Twinkl Cursive Unlooped" panose="02000000000000000000" pitchFamily="2" charset="0"/>
              </a:rPr>
              <a:t>e.g</a:t>
            </a:r>
            <a:r>
              <a:rPr lang="en-US" sz="2000" dirty="0">
                <a:solidFill>
                  <a:schemeClr val="dk1"/>
                </a:solidFill>
                <a:latin typeface="Twinkl Cursive Unlooped" panose="02000000000000000000" pitchFamily="2" charset="0"/>
              </a:rPr>
              <a:t> 8 + 2 = 10 </a:t>
            </a:r>
          </a:p>
          <a:p>
            <a:pPr marL="0" marR="0" lvl="0" indent="0" algn="l" rtl="0">
              <a:lnSpc>
                <a:spcPct val="100000"/>
              </a:lnSpc>
              <a:spcBef>
                <a:spcPts val="0"/>
              </a:spcBef>
              <a:spcAft>
                <a:spcPts val="0"/>
              </a:spcAft>
              <a:buClr>
                <a:schemeClr val="dk1"/>
              </a:buClr>
              <a:buSzPts val="2000"/>
            </a:pPr>
            <a:r>
              <a:rPr lang="en-US" sz="2000" dirty="0">
                <a:solidFill>
                  <a:schemeClr val="dk1"/>
                </a:solidFill>
                <a:latin typeface="Twinkl Cursive Unlooped" panose="02000000000000000000" pitchFamily="2" charset="0"/>
              </a:rPr>
              <a:t>10 – 2 = 8</a:t>
            </a:r>
            <a:endParaRPr sz="2000" dirty="0">
              <a:solidFill>
                <a:schemeClr val="dk1"/>
              </a:solidFill>
              <a:latin typeface="Twinkl Cursive Unlooped" panose="02000000000000000000" pitchFamily="2" charset="0"/>
            </a:endParaRPr>
          </a:p>
          <a:p>
            <a:pPr marL="457200" marR="0" lvl="0" indent="0" algn="l" rtl="0">
              <a:lnSpc>
                <a:spcPct val="100000"/>
              </a:lnSpc>
              <a:spcBef>
                <a:spcPts val="0"/>
              </a:spcBef>
              <a:spcAft>
                <a:spcPts val="0"/>
              </a:spcAft>
              <a:buNone/>
            </a:pPr>
            <a:endParaRPr sz="2000"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idx="1"/>
          </p:nvPr>
        </p:nvSpPr>
        <p:spPr>
          <a:xfrm>
            <a:off x="685800" y="333375"/>
            <a:ext cx="7696200" cy="5153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dirty="0">
                <a:solidFill>
                  <a:schemeClr val="accent2">
                    <a:lumMod val="50000"/>
                  </a:schemeClr>
                </a:solidFill>
                <a:latin typeface="Twinkl Cursive Unlooped" panose="02000000000000000000" pitchFamily="2" charset="0"/>
                <a:sym typeface="Arial"/>
              </a:rPr>
              <a:t>How </a:t>
            </a:r>
            <a:r>
              <a:rPr lang="en-US" sz="4000" dirty="0">
                <a:solidFill>
                  <a:schemeClr val="accent2">
                    <a:lumMod val="50000"/>
                  </a:schemeClr>
                </a:solidFill>
                <a:latin typeface="Twinkl Cursive Unlooped" panose="02000000000000000000" pitchFamily="2" charset="0"/>
                <a:sym typeface="Arial"/>
              </a:rPr>
              <a:t>can I</a:t>
            </a:r>
            <a:r>
              <a:rPr lang="en-US" sz="4000" b="0" i="0" dirty="0">
                <a:solidFill>
                  <a:schemeClr val="accent2">
                    <a:lumMod val="50000"/>
                  </a:schemeClr>
                </a:solidFill>
                <a:latin typeface="Twinkl Cursive Unlooped" panose="02000000000000000000" pitchFamily="2" charset="0"/>
                <a:sym typeface="Arial"/>
              </a:rPr>
              <a:t> support my child’s math's learning?</a:t>
            </a:r>
            <a:endParaRPr lang="en-US" sz="4000" dirty="0">
              <a:solidFill>
                <a:schemeClr val="accent2">
                  <a:lumMod val="50000"/>
                </a:schemeClr>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Number formation 0 - 9</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Counting reliably</a:t>
            </a:r>
          </a:p>
          <a:p>
            <a:pPr>
              <a:spcBef>
                <a:spcPts val="0"/>
              </a:spcBef>
              <a:buClr>
                <a:srgbClr val="000000"/>
              </a:buClr>
              <a:buSzPts val="4000"/>
              <a:buFont typeface="Arial" panose="020B0604020202020204" pitchFamily="34" charset="0"/>
              <a:buChar char="•"/>
            </a:pPr>
            <a:r>
              <a:rPr lang="en-US" sz="2400" dirty="0">
                <a:solidFill>
                  <a:srgbClr val="000000"/>
                </a:solidFill>
                <a:latin typeface="Twinkl Cursive Unlooped" panose="02000000000000000000" pitchFamily="2" charset="0"/>
                <a:sym typeface="Arial"/>
              </a:rPr>
              <a:t>Counting forwards and backwards </a:t>
            </a:r>
            <a:r>
              <a:rPr lang="en-US" sz="2400" b="0" i="0" u="none" dirty="0">
                <a:solidFill>
                  <a:srgbClr val="000000"/>
                </a:solidFill>
                <a:latin typeface="Twinkl Cursive Unlooped" panose="02000000000000000000" pitchFamily="2" charset="0"/>
                <a:sym typeface="Arial"/>
              </a:rPr>
              <a:t>to/from 100 from different starting points</a:t>
            </a:r>
            <a:endParaRPr lang="en-US" sz="2400" dirty="0">
              <a:solidFill>
                <a:srgbClr val="000000"/>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Recognition of numbers to 100.</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Instant recall facts</a:t>
            </a: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Number bonds to 10 including related subtraction facts</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chemeClr val="dk1"/>
              </a:buClr>
              <a:buSzPts val="2400"/>
              <a:buFont typeface="Comic Sans MS"/>
              <a:buNone/>
            </a:pPr>
            <a:r>
              <a:rPr lang="en-US" sz="2400" b="0" i="0" u="none" dirty="0">
                <a:solidFill>
                  <a:schemeClr val="dk1"/>
                </a:solidFill>
                <a:latin typeface="Twinkl Cursive Unlooped" panose="02000000000000000000" pitchFamily="2" charset="0"/>
                <a:ea typeface="Arial"/>
                <a:cs typeface="Arial"/>
                <a:sym typeface="Arial"/>
              </a:rPr>
              <a:t> </a:t>
            </a:r>
            <a:r>
              <a:rPr lang="en-US" sz="2400" b="0" i="0" u="none" dirty="0">
                <a:solidFill>
                  <a:srgbClr val="FF0000"/>
                </a:solidFill>
                <a:latin typeface="Twinkl Cursive Unlooped" panose="02000000000000000000" pitchFamily="2" charset="0"/>
                <a:ea typeface="Arial"/>
                <a:cs typeface="Arial"/>
                <a:sym typeface="Arial"/>
              </a:rPr>
              <a:t>9 + 1 = 10   10 – 1 = 9</a:t>
            </a:r>
            <a:endParaRPr lang="en-US" sz="2400" b="0" i="0" u="none" dirty="0">
              <a:solidFill>
                <a:schemeClr val="dk1"/>
              </a:solidFill>
              <a:latin typeface="Twinkl Cursive Unlooped" panose="02000000000000000000" pitchFamily="2" charset="0"/>
              <a:cs typeface="Arial"/>
              <a:sym typeface="Arial"/>
            </a:endParaRPr>
          </a:p>
          <a:p>
            <a:pPr marR="0" lvl="0" rtl="0">
              <a:lnSpc>
                <a:spcPct val="115000"/>
              </a:lnSpc>
              <a:spcBef>
                <a:spcPts val="480"/>
              </a:spcBef>
              <a:spcAft>
                <a:spcPts val="0"/>
              </a:spcAft>
              <a:buClr>
                <a:schemeClr val="dk1"/>
              </a:buClr>
              <a:buSzPts val="24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Counting in multiples of 10’s, 5’s and 2’s </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10, 20, 30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5, 10, 15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2, 4, 6…</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ctr" rtl="0">
              <a:lnSpc>
                <a:spcPct val="115000"/>
              </a:lnSpc>
              <a:spcBef>
                <a:spcPts val="640"/>
              </a:spcBef>
              <a:spcAft>
                <a:spcPts val="0"/>
              </a:spcAft>
              <a:buClr>
                <a:schemeClr val="dk1"/>
              </a:buClr>
              <a:buSzPts val="3200"/>
              <a:buFont typeface="Comic Sans MS"/>
              <a:buNone/>
            </a:pPr>
            <a:endParaRPr sz="3200" b="0" i="0" u="none" dirty="0">
              <a:solidFill>
                <a:schemeClr val="dk1"/>
              </a:solidFill>
              <a:latin typeface="Comic Sans MS"/>
              <a:ea typeface="Comic Sans MS"/>
              <a:cs typeface="Comic Sans MS"/>
              <a:sym typeface="Comic Sans MS"/>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a:p>
            <a:pPr marL="342900" marR="0" lvl="0" indent="-88900" algn="l" rtl="0">
              <a:lnSpc>
                <a:spcPct val="115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161150" y="733200"/>
            <a:ext cx="6213300" cy="598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br>
              <a:rPr lang="en-US" sz="2400" dirty="0">
                <a:solidFill>
                  <a:schemeClr val="tx1"/>
                </a:solidFill>
                <a:latin typeface="Twinkl Cursive Unlooped" panose="02000000000000000000" pitchFamily="2" charset="0"/>
                <a:sym typeface="Arial"/>
              </a:rPr>
            </a:br>
            <a:r>
              <a:rPr lang="en-US" sz="2400" dirty="0">
                <a:solidFill>
                  <a:schemeClr val="tx1"/>
                </a:solidFill>
                <a:latin typeface="Twinkl Cursive Unlooped" panose="02000000000000000000" pitchFamily="2" charset="0"/>
                <a:sym typeface="Arial"/>
              </a:rPr>
              <a:t>We </a:t>
            </a:r>
            <a:r>
              <a:rPr lang="en-US" sz="2400" b="1" u="sng" dirty="0">
                <a:solidFill>
                  <a:schemeClr val="tx1"/>
                </a:solidFill>
                <a:latin typeface="Twinkl Cursive Unlooped" panose="02000000000000000000" pitchFamily="2" charset="0"/>
                <a:sym typeface="Arial"/>
              </a:rPr>
              <a:t>immerse</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 children in the book or text type we are using through role play, story telling and drama.</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We </a:t>
            </a:r>
            <a:r>
              <a:rPr lang="en-US" sz="2400" b="1" u="sng" dirty="0" err="1">
                <a:solidFill>
                  <a:schemeClr val="tx1"/>
                </a:solidFill>
                <a:latin typeface="Twinkl Cursive Unlooped" panose="02000000000000000000" pitchFamily="2" charset="0"/>
                <a:sym typeface="Arial"/>
              </a:rPr>
              <a:t>analyse</a:t>
            </a:r>
            <a:r>
              <a:rPr lang="en-US" sz="2400" dirty="0">
                <a:solidFill>
                  <a:schemeClr val="tx1"/>
                </a:solidFill>
                <a:latin typeface="Twinkl Cursive Unlooped" panose="02000000000000000000" pitchFamily="2" charset="0"/>
                <a:sym typeface="Arial"/>
              </a:rPr>
              <a:t> the features of the text type we are learning about.</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we teach particular </a:t>
            </a:r>
            <a:r>
              <a:rPr lang="en-US" sz="2400" b="1" u="sng" dirty="0">
                <a:solidFill>
                  <a:schemeClr val="tx1"/>
                </a:solidFill>
                <a:latin typeface="Twinkl Cursive Unlooped" panose="02000000000000000000" pitchFamily="2" charset="0"/>
                <a:sym typeface="Arial"/>
              </a:rPr>
              <a:t>skills</a:t>
            </a:r>
            <a:r>
              <a:rPr lang="en-US" sz="2400" dirty="0">
                <a:solidFill>
                  <a:schemeClr val="tx1"/>
                </a:solidFill>
                <a:latin typeface="Twinkl Cursive Unlooped" panose="02000000000000000000" pitchFamily="2" charset="0"/>
                <a:sym typeface="Arial"/>
              </a:rPr>
              <a:t> the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children will need for that text type.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children </a:t>
            </a:r>
            <a:r>
              <a:rPr lang="en-US" sz="2400" b="1" u="sng" dirty="0">
                <a:solidFill>
                  <a:schemeClr val="tx1"/>
                </a:solidFill>
                <a:latin typeface="Twinkl Cursive Unlooped" panose="02000000000000000000" pitchFamily="2" charset="0"/>
                <a:sym typeface="Arial"/>
              </a:rPr>
              <a:t>plan</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their piece of</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writing.</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Next children </a:t>
            </a:r>
            <a:r>
              <a:rPr lang="en-US" sz="2400" b="1" u="sng" dirty="0">
                <a:solidFill>
                  <a:schemeClr val="tx1"/>
                </a:solidFill>
                <a:latin typeface="Twinkl Cursive Unlooped" panose="02000000000000000000" pitchFamily="2" charset="0"/>
                <a:sym typeface="Arial"/>
              </a:rPr>
              <a:t>write</a:t>
            </a:r>
            <a:r>
              <a:rPr lang="en-US" sz="2400" dirty="0">
                <a:solidFill>
                  <a:schemeClr val="tx1"/>
                </a:solidFill>
                <a:latin typeface="Twinkl Cursive Unlooped" panose="02000000000000000000" pitchFamily="2" charset="0"/>
                <a:sym typeface="Arial"/>
              </a:rPr>
              <a:t> their piece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before </a:t>
            </a:r>
            <a:r>
              <a:rPr lang="en-US" sz="2400" b="1" u="sng" dirty="0">
                <a:solidFill>
                  <a:schemeClr val="tx1"/>
                </a:solidFill>
                <a:latin typeface="Twinkl Cursive Unlooped" panose="02000000000000000000" pitchFamily="2" charset="0"/>
                <a:sym typeface="Arial"/>
              </a:rPr>
              <a:t>editing and reviewing</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it.</a:t>
            </a:r>
            <a:br>
              <a:rPr lang="en-US" sz="2400" dirty="0">
                <a:solidFill>
                  <a:schemeClr val="tx1"/>
                </a:solidFill>
                <a:latin typeface="Twinkl Cursive Unlooped" panose="02000000000000000000" pitchFamily="2" charset="0"/>
                <a:sym typeface="Arial"/>
              </a:rPr>
            </a:b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b="1" dirty="0">
                <a:solidFill>
                  <a:schemeClr val="tx1"/>
                </a:solidFill>
                <a:latin typeface="Twinkl Cursive Unlooped" panose="02000000000000000000" pitchFamily="2" charset="0"/>
                <a:sym typeface="Arial"/>
              </a:rPr>
              <a:t>This is a process we work towards. We do not expect children to do this straight away</a:t>
            </a:r>
            <a:endParaRPr sz="2400" b="1" dirty="0">
              <a:solidFill>
                <a:schemeClr val="tx1"/>
              </a:solidFill>
              <a:latin typeface="Twinkl Cursive Unlooped" panose="02000000000000000000" pitchFamily="2" charset="0"/>
              <a:sym typeface="Arial"/>
            </a:endParaRPr>
          </a:p>
          <a:p>
            <a:pPr marL="0" lvl="0" indent="0" algn="ctr" rtl="0">
              <a:lnSpc>
                <a:spcPct val="100000"/>
              </a:lnSpc>
              <a:spcBef>
                <a:spcPts val="0"/>
              </a:spcBef>
              <a:spcAft>
                <a:spcPts val="0"/>
              </a:spcAft>
              <a:buClr>
                <a:schemeClr val="dk1"/>
              </a:buClr>
              <a:buSzPts val="4400"/>
              <a:buFont typeface="Comic Sans MS"/>
              <a:buNone/>
            </a:pPr>
            <a:endParaRPr dirty="0">
              <a:solidFill>
                <a:schemeClr val="tx1"/>
              </a:solidFill>
              <a:latin typeface="Twinkl Cursive Unlooped" panose="02000000000000000000" pitchFamily="2" charset="0"/>
            </a:endParaRPr>
          </a:p>
        </p:txBody>
      </p:sp>
      <p:sp>
        <p:nvSpPr>
          <p:cNvPr id="136" name="Google Shape;136;p10"/>
          <p:cNvSpPr txBox="1"/>
          <p:nvPr/>
        </p:nvSpPr>
        <p:spPr>
          <a:xfrm>
            <a:off x="161150" y="160580"/>
            <a:ext cx="5113200" cy="828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800"/>
              <a:buFont typeface="Comic Sans MS"/>
              <a:buNone/>
            </a:pPr>
            <a:r>
              <a:rPr lang="en-US" sz="4000" b="0" i="0" u="sng" strike="noStrike" cap="none" dirty="0">
                <a:solidFill>
                  <a:schemeClr val="accent2">
                    <a:lumMod val="50000"/>
                  </a:schemeClr>
                </a:solidFill>
                <a:latin typeface="Twinkl Cursive Unlooped" panose="02000000000000000000" pitchFamily="2" charset="0"/>
                <a:sym typeface="Arial"/>
              </a:rPr>
              <a:t>Literacy in Y1</a:t>
            </a:r>
            <a:endParaRPr sz="4000" b="0" i="0" u="none" strike="noStrike" cap="none" dirty="0">
              <a:solidFill>
                <a:schemeClr val="accent2">
                  <a:lumMod val="50000"/>
                </a:schemeClr>
              </a:solidFill>
              <a:latin typeface="Twinkl Cursive Unlooped" panose="02000000000000000000" pitchFamily="2" charset="0"/>
              <a:sym typeface="Arial"/>
            </a:endParaRPr>
          </a:p>
        </p:txBody>
      </p:sp>
      <p:pic>
        <p:nvPicPr>
          <p:cNvPr id="137" name="Google Shape;137;p10"/>
          <p:cNvPicPr preferRelativeResize="0"/>
          <p:nvPr/>
        </p:nvPicPr>
        <p:blipFill rotWithShape="1">
          <a:blip r:embed="rId3">
            <a:alphaModFix/>
          </a:blip>
          <a:srcRect/>
          <a:stretch/>
        </p:blipFill>
        <p:spPr>
          <a:xfrm>
            <a:off x="6476148" y="442800"/>
            <a:ext cx="1414550" cy="598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idx="1"/>
          </p:nvPr>
        </p:nvSpPr>
        <p:spPr>
          <a:xfrm>
            <a:off x="710589" y="188912"/>
            <a:ext cx="8280400" cy="5297487"/>
          </a:xfrm>
          <a:prstGeom prst="rect">
            <a:avLst/>
          </a:prstGeom>
          <a:noFill/>
          <a:ln>
            <a:noFill/>
          </a:ln>
        </p:spPr>
        <p:txBody>
          <a:bodyPr spcFirstLastPara="1" wrap="square" lIns="91425" tIns="45700" rIns="91425" bIns="45700" anchor="t" anchorCtr="0">
            <a:noAutofit/>
          </a:bodyPr>
          <a:lstStyle/>
          <a:p>
            <a:pPr marL="0" lvl="0" indent="0" algn="ctr">
              <a:spcBef>
                <a:spcPts val="560"/>
              </a:spcBef>
              <a:buSzPts val="2800"/>
              <a:buNone/>
            </a:pPr>
            <a:r>
              <a:rPr lang="en-US" sz="4000" dirty="0">
                <a:solidFill>
                  <a:schemeClr val="accent2">
                    <a:lumMod val="50000"/>
                  </a:schemeClr>
                </a:solidFill>
                <a:latin typeface="Twinkl Cursive Unlooped" panose="02000000000000000000" pitchFamily="2" charset="0"/>
                <a:sym typeface="Arial"/>
              </a:rPr>
              <a:t>How can I support my child’s literacy learning?</a:t>
            </a:r>
            <a:endParaRPr lang="en-US" sz="2000" dirty="0">
              <a:solidFill>
                <a:schemeClr val="dk1"/>
              </a:solidFill>
              <a:latin typeface="Twinkl Cursive Unlooped Thin" panose="02000000000000000000" pitchFamily="2" charset="0"/>
            </a:endParaRPr>
          </a:p>
          <a:p>
            <a:pPr>
              <a:lnSpc>
                <a:spcPct val="100000"/>
              </a:lnSpc>
              <a:spcBef>
                <a:spcPts val="560"/>
              </a:spcBef>
              <a:buClrTx/>
              <a:buSzPts val="2800"/>
              <a:buFont typeface="Arial" panose="020B0604020202020204" pitchFamily="34" charset="0"/>
              <a:buChar char="•"/>
            </a:pPr>
            <a:r>
              <a:rPr lang="en-US" sz="2400" dirty="0">
                <a:solidFill>
                  <a:schemeClr val="tx1">
                    <a:lumMod val="95000"/>
                    <a:lumOff val="5000"/>
                  </a:schemeClr>
                </a:solidFill>
                <a:latin typeface="Twinkl Cursive Unlooped" panose="02000000000000000000" pitchFamily="2" charset="0"/>
              </a:rPr>
              <a:t>Give a purpose, let them write lists, labels, messages and greetings without copying and praise their attempts at independent writing</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Be sensitive and listen to what they say</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Talk about their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Let them see you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feel proud of their work.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‘have a go’ and take risks.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Read stories and explain or pick out new or interesting vocabulary and phrases</a:t>
            </a:r>
            <a:r>
              <a:rPr lang="en-US" sz="2400" dirty="0">
                <a:solidFill>
                  <a:schemeClr val="tx1">
                    <a:lumMod val="95000"/>
                    <a:lumOff val="5000"/>
                  </a:schemeClr>
                </a:solidFill>
                <a:latin typeface="Twinkl Cursive Unlooped" panose="02000000000000000000" pitchFamily="2" charset="0"/>
              </a:rPr>
              <a:t>. </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Help them to learn the spellings of the Year 1 common exception words. </a:t>
            </a:r>
          </a:p>
          <a:p>
            <a:pPr marL="0" indent="0">
              <a:lnSpc>
                <a:spcPct val="100000"/>
              </a:lnSpc>
              <a:spcBef>
                <a:spcPts val="400"/>
              </a:spcBef>
              <a:buSzPts val="2000"/>
              <a:buNone/>
            </a:pPr>
            <a:endParaRPr dirty="0">
              <a:latin typeface="Twinkl Cursive Unlooped Thin" panose="02000000000000000000" pitchFamily="2"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867d082d9_0_364"/>
          <p:cNvSpPr txBox="1">
            <a:spLocks noGrp="1"/>
          </p:cNvSpPr>
          <p:nvPr>
            <p:ph type="title"/>
          </p:nvPr>
        </p:nvSpPr>
        <p:spPr>
          <a:xfrm>
            <a:off x="685800" y="152400"/>
            <a:ext cx="6870600" cy="778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Reading in Y1</a:t>
            </a:r>
            <a:endParaRPr sz="4000" dirty="0">
              <a:solidFill>
                <a:schemeClr val="accent2">
                  <a:lumMod val="50000"/>
                </a:schemeClr>
              </a:solidFill>
              <a:latin typeface="Twinkl Cursive Unlooped" panose="02000000000000000000" pitchFamily="2" charset="0"/>
            </a:endParaRPr>
          </a:p>
        </p:txBody>
      </p:sp>
      <p:sp>
        <p:nvSpPr>
          <p:cNvPr id="153" name="Google Shape;153;g8867d082d9_0_364"/>
          <p:cNvSpPr txBox="1">
            <a:spLocks noGrp="1"/>
          </p:cNvSpPr>
          <p:nvPr>
            <p:ph idx="1"/>
          </p:nvPr>
        </p:nvSpPr>
        <p:spPr>
          <a:xfrm>
            <a:off x="685800" y="931200"/>
            <a:ext cx="7950200" cy="4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Shared 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We teach the children how to understand a book and a range of comprehension skills such as inference and prediction. We focus on a book for a </a:t>
            </a:r>
            <a:r>
              <a:rPr lang="en-GB" sz="2000" dirty="0">
                <a:solidFill>
                  <a:srgbClr val="000000"/>
                </a:solidFill>
                <a:latin typeface="Twinkl Cursive Unlooped" panose="02000000000000000000" pitchFamily="2" charset="0"/>
                <a:ea typeface="Comic Sans MS"/>
                <a:cs typeface="Comic Sans MS"/>
                <a:sym typeface="Comic Sans MS"/>
              </a:rPr>
              <a:t>half term.</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In small groups we focus on fluency, expression and reading for meaning.</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Phonics</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rgbClr val="000000"/>
                </a:solidFill>
                <a:latin typeface="Twinkl Cursive Unlooped" panose="02000000000000000000" pitchFamily="2" charset="0"/>
                <a:ea typeface="Comic Sans MS"/>
                <a:cs typeface="Comic Sans MS"/>
                <a:sym typeface="Comic Sans MS"/>
              </a:rPr>
              <a:t>Children are taught in small groups to be able to read sounds and apply these skills into their reading. We also teach children about spelling patterns in order for them to use them in their writing independently.  </a:t>
            </a:r>
            <a:endParaRPr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867d082d9_0_376"/>
          <p:cNvSpPr txBox="1">
            <a:spLocks noGrp="1"/>
          </p:cNvSpPr>
          <p:nvPr>
            <p:ph type="title"/>
          </p:nvPr>
        </p:nvSpPr>
        <p:spPr>
          <a:xfrm>
            <a:off x="685800" y="152400"/>
            <a:ext cx="6870600" cy="796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PE in Y1</a:t>
            </a:r>
            <a:endParaRPr sz="4000" dirty="0">
              <a:solidFill>
                <a:schemeClr val="accent2">
                  <a:lumMod val="50000"/>
                </a:schemeClr>
              </a:solidFill>
              <a:latin typeface="Twinkl Cursive Unlooped" panose="02000000000000000000" pitchFamily="2" charset="0"/>
            </a:endParaRPr>
          </a:p>
        </p:txBody>
      </p:sp>
      <p:sp>
        <p:nvSpPr>
          <p:cNvPr id="165" name="Google Shape;165;g8867d082d9_0_376"/>
          <p:cNvSpPr txBox="1">
            <a:spLocks noGrp="1"/>
          </p:cNvSpPr>
          <p:nvPr>
            <p:ph idx="1"/>
          </p:nvPr>
        </p:nvSpPr>
        <p:spPr>
          <a:xfrm>
            <a:off x="685800" y="948900"/>
            <a:ext cx="76962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We know the importance of children being active throughout the day. Active children do better in every possible way. They perform better in school and physical activity can increase levels of concentration.</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Each week we focus on developing fundamental skills such as ball skills, balance and co-ordination. Children also take part in  gymnastics and dance lessons.</a:t>
            </a: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We aim to be active throughout the day as children learn best after physical activity. Each day we will do Active 10 challenges. This is 10 minutes of physical activity and can include following a </a:t>
            </a:r>
            <a:r>
              <a:rPr lang="en-US" sz="2400" dirty="0" err="1">
                <a:solidFill>
                  <a:srgbClr val="000000"/>
                </a:solidFill>
                <a:latin typeface="Twinkl Cursive Unlooped" panose="02000000000000000000" pitchFamily="2" charset="0"/>
                <a:ea typeface="Comic Sans MS"/>
                <a:cs typeface="Comic Sans MS"/>
                <a:sym typeface="Comic Sans MS"/>
              </a:rPr>
              <a:t>zumba</a:t>
            </a:r>
            <a:r>
              <a:rPr lang="en-US" sz="2400" dirty="0">
                <a:solidFill>
                  <a:srgbClr val="000000"/>
                </a:solidFill>
                <a:latin typeface="Twinkl Cursive Unlooped" panose="02000000000000000000" pitchFamily="2" charset="0"/>
                <a:ea typeface="Comic Sans MS"/>
                <a:cs typeface="Comic Sans MS"/>
                <a:sym typeface="Comic Sans MS"/>
              </a:rPr>
              <a:t> session, a Go Noodle dance routine or playing an active game.</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dirty="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g8867d082d9_0_386"/>
          <p:cNvSpPr txBox="1">
            <a:spLocks noGrp="1"/>
          </p:cNvSpPr>
          <p:nvPr>
            <p:ph idx="1"/>
          </p:nvPr>
        </p:nvSpPr>
        <p:spPr>
          <a:xfrm>
            <a:off x="266700" y="223520"/>
            <a:ext cx="8592820" cy="386404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PE days are:</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3</a:t>
            </a:r>
            <a:r>
              <a:rPr lang="en-US" sz="2400" dirty="0">
                <a:solidFill>
                  <a:schemeClr val="dk1"/>
                </a:solidFill>
                <a:latin typeface="Twinkl Cursive Unlooped" panose="02000000000000000000" pitchFamily="2" charset="0"/>
                <a:ea typeface="Comic Sans MS"/>
                <a:cs typeface="Comic Sans MS"/>
                <a:sym typeface="Comic Sans MS"/>
              </a:rPr>
              <a:t> – Tuesdays and Thursdays</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4 </a:t>
            </a:r>
            <a:r>
              <a:rPr lang="en-US" sz="2400" dirty="0">
                <a:solidFill>
                  <a:schemeClr val="dk1"/>
                </a:solidFill>
                <a:latin typeface="Twinkl Cursive Unlooped" panose="02000000000000000000" pitchFamily="2" charset="0"/>
                <a:ea typeface="Comic Sans MS"/>
                <a:cs typeface="Comic Sans MS"/>
                <a:sym typeface="Comic Sans MS"/>
              </a:rPr>
              <a:t>– Mondays and Tuesdays</a:t>
            </a:r>
          </a:p>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They will not take place during the first week of term in September. </a:t>
            </a:r>
          </a:p>
          <a:p>
            <a:pPr marL="114300" lvl="0" indent="0" algn="l" rtl="0">
              <a:lnSpc>
                <a:spcPct val="115000"/>
              </a:lnSpc>
              <a:spcBef>
                <a:spcPts val="0"/>
              </a:spcBef>
              <a:spcAft>
                <a:spcPts val="0"/>
              </a:spcAft>
              <a:buSzPts val="1800"/>
              <a:buNone/>
            </a:pP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Children will need to come to school wearing leggings / joggers and a polo shirt type top on PE days. They will also need to wear suitable footwear such as trainers.</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b="1" dirty="0">
                <a:solidFill>
                  <a:schemeClr val="dk1"/>
                </a:solidFill>
                <a:latin typeface="Twinkl Cursive Unlooped" panose="02000000000000000000" pitchFamily="2" charset="0"/>
                <a:ea typeface="Comic Sans MS"/>
                <a:cs typeface="Comic Sans MS"/>
                <a:sym typeface="Comic Sans MS"/>
              </a:rPr>
              <a:t>No </a:t>
            </a:r>
            <a:r>
              <a:rPr lang="en-US" sz="2400" b="1" dirty="0" err="1">
                <a:solidFill>
                  <a:schemeClr val="dk1"/>
                </a:solidFill>
                <a:latin typeface="Twinkl Cursive Unlooped" panose="02000000000000000000" pitchFamily="2" charset="0"/>
                <a:ea typeface="Comic Sans MS"/>
                <a:cs typeface="Comic Sans MS"/>
                <a:sym typeface="Comic Sans MS"/>
              </a:rPr>
              <a:t>jewellery</a:t>
            </a:r>
            <a:r>
              <a:rPr lang="en-US" sz="2400" b="1" dirty="0">
                <a:solidFill>
                  <a:schemeClr val="dk1"/>
                </a:solidFill>
                <a:latin typeface="Twinkl Cursive Unlooped" panose="02000000000000000000" pitchFamily="2" charset="0"/>
                <a:ea typeface="Comic Sans MS"/>
                <a:cs typeface="Comic Sans MS"/>
                <a:sym typeface="Comic Sans MS"/>
              </a:rPr>
              <a:t> please </a:t>
            </a:r>
            <a:r>
              <a:rPr lang="en-US" sz="2400" dirty="0">
                <a:solidFill>
                  <a:schemeClr val="dk1"/>
                </a:solidFill>
                <a:latin typeface="Twinkl Cursive Unlooped" panose="02000000000000000000" pitchFamily="2" charset="0"/>
                <a:ea typeface="Comic Sans MS"/>
                <a:cs typeface="Comic Sans MS"/>
                <a:sym typeface="Comic Sans MS"/>
              </a:rPr>
              <a:t>- earrings must be </a:t>
            </a:r>
            <a:r>
              <a:rPr lang="en-GB" sz="2400" dirty="0">
                <a:solidFill>
                  <a:schemeClr val="dk1"/>
                </a:solidFill>
                <a:latin typeface="Twinkl Cursive Unlooped" panose="02000000000000000000" pitchFamily="2" charset="0"/>
                <a:ea typeface="Comic Sans MS"/>
                <a:cs typeface="Comic Sans MS"/>
                <a:sym typeface="Comic Sans MS"/>
              </a:rPr>
              <a:t>taken out not taped up! If children do wear earrings they must be able to take them out and put them in by themselves. </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Long hair to be tied up.</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If your child has a verruca they are to wear socks and shoes (trainers or pumps).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0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867d082d9_0_381"/>
          <p:cNvSpPr txBox="1">
            <a:spLocks noGrp="1"/>
          </p:cNvSpPr>
          <p:nvPr>
            <p:ph type="title"/>
          </p:nvPr>
        </p:nvSpPr>
        <p:spPr>
          <a:xfrm>
            <a:off x="685800" y="152400"/>
            <a:ext cx="6870600" cy="742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Science in Y1</a:t>
            </a:r>
            <a:endParaRPr dirty="0">
              <a:solidFill>
                <a:schemeClr val="accent2">
                  <a:lumMod val="50000"/>
                </a:schemeClr>
              </a:solidFill>
              <a:latin typeface="Twinkl Cursive Unlooped" panose="02000000000000000000" pitchFamily="2" charset="0"/>
              <a:sym typeface="Arial"/>
            </a:endParaRPr>
          </a:p>
        </p:txBody>
      </p:sp>
      <p:sp>
        <p:nvSpPr>
          <p:cNvPr id="177" name="Google Shape;177;g8867d082d9_0_381"/>
          <p:cNvSpPr txBox="1">
            <a:spLocks noGrp="1"/>
          </p:cNvSpPr>
          <p:nvPr>
            <p:ph idx="1"/>
          </p:nvPr>
        </p:nvSpPr>
        <p:spPr>
          <a:xfrm>
            <a:off x="453025" y="808150"/>
            <a:ext cx="76962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In Science we will be learning about the importance of asking questions, gathering evidence, carrying out experiments and looking at different ways of presenting results. Sessions are practical and will focus on the world around us. We cover some of our science learning during Forest School.</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Children will be looking at:</a:t>
            </a:r>
            <a:endParaRPr sz="2400" b="1"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Everyday materials</a:t>
            </a:r>
            <a:endParaRPr lang="en-US" sz="2400" u="sng"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Animals including humans</a:t>
            </a: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Plants</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75325" y="0"/>
            <a:ext cx="6870600" cy="828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300" b="0" i="0" u="sng" dirty="0">
                <a:solidFill>
                  <a:schemeClr val="dk1"/>
                </a:solidFill>
                <a:latin typeface="Twinkl Cursive Unlooped" panose="02000000000000000000" pitchFamily="2" charset="0"/>
                <a:sym typeface="Arial"/>
              </a:rPr>
              <a:t>The Y1 Team</a:t>
            </a:r>
            <a:endParaRPr sz="2300" dirty="0">
              <a:latin typeface="Twinkl Cursive Unlooped" panose="02000000000000000000" pitchFamily="2" charset="0"/>
              <a:sym typeface="Arial"/>
            </a:endParaRPr>
          </a:p>
        </p:txBody>
      </p:sp>
      <p:sp>
        <p:nvSpPr>
          <p:cNvPr id="67" name="Google Shape;67;p2"/>
          <p:cNvSpPr txBox="1">
            <a:spLocks noGrp="1"/>
          </p:cNvSpPr>
          <p:nvPr>
            <p:ph idx="1"/>
          </p:nvPr>
        </p:nvSpPr>
        <p:spPr>
          <a:xfrm>
            <a:off x="310350" y="828600"/>
            <a:ext cx="8523300" cy="558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mic Sans MS"/>
              <a:buNone/>
            </a:pPr>
            <a:r>
              <a:rPr lang="en-US" sz="2500" b="0" i="0" u="none" strike="noStrike" cap="none" dirty="0">
                <a:solidFill>
                  <a:schemeClr val="dk1"/>
                </a:solidFill>
                <a:latin typeface="Twinkl Cursive Unlooped" panose="02000000000000000000" pitchFamily="2" charset="0"/>
                <a:sym typeface="Arial"/>
              </a:rPr>
              <a:t>Teacher</a:t>
            </a:r>
            <a:r>
              <a:rPr lang="en-US" sz="2500" dirty="0">
                <a:solidFill>
                  <a:schemeClr val="dk1"/>
                </a:solidFill>
                <a:latin typeface="Twinkl Cursive Unlooped" panose="02000000000000000000" pitchFamily="2" charset="0"/>
              </a:rPr>
              <a:t>s</a:t>
            </a: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    </a:t>
            </a: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Class 3            </a:t>
            </a:r>
            <a:r>
              <a:rPr lang="en-US" sz="2500" b="0" i="0" u="none" strike="noStrike" cap="none" dirty="0" err="1">
                <a:solidFill>
                  <a:schemeClr val="dk1"/>
                </a:solidFill>
                <a:latin typeface="Twinkl Cursive Unlooped" panose="02000000000000000000" pitchFamily="2" charset="0"/>
                <a:sym typeface="Arial"/>
              </a:rPr>
              <a:t>Mrs</a:t>
            </a:r>
            <a:r>
              <a:rPr lang="en-US" sz="2500" b="0" i="0" u="none" strike="noStrike" cap="none" dirty="0">
                <a:solidFill>
                  <a:schemeClr val="dk1"/>
                </a:solidFill>
                <a:latin typeface="Twinkl Cursive Unlooped" panose="02000000000000000000" pitchFamily="2" charset="0"/>
                <a:sym typeface="Arial"/>
              </a:rPr>
              <a:t> </a:t>
            </a:r>
            <a:r>
              <a:rPr lang="en-US" sz="2500" b="0" i="0" u="none" strike="noStrike" cap="none" dirty="0" err="1">
                <a:solidFill>
                  <a:schemeClr val="dk1"/>
                </a:solidFill>
                <a:latin typeface="Twinkl Cursive Unlooped" panose="02000000000000000000" pitchFamily="2" charset="0"/>
                <a:sym typeface="Arial"/>
              </a:rPr>
              <a:t>Cann</a:t>
            </a: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Class 4            </a:t>
            </a:r>
            <a:r>
              <a:rPr lang="en-US" sz="2500" b="0" i="0" u="none" strike="noStrike" cap="none" dirty="0">
                <a:solidFill>
                  <a:schemeClr val="dk1"/>
                </a:solidFill>
                <a:latin typeface="Twinkl Cursive Unlooped" panose="02000000000000000000" pitchFamily="2" charset="0"/>
                <a:sym typeface="Arial"/>
              </a:rPr>
              <a:t>Miss Travis </a:t>
            </a:r>
            <a:r>
              <a:rPr lang="en-US" sz="2500" dirty="0">
                <a:solidFill>
                  <a:schemeClr val="dk1"/>
                </a:solidFill>
                <a:latin typeface="Twinkl Cursive Unlooped" panose="02000000000000000000" pitchFamily="2" charset="0"/>
              </a:rPr>
              <a:t> </a:t>
            </a:r>
            <a:endParaRPr sz="25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ts val="2800"/>
              <a:buFont typeface="Comic Sans MS"/>
              <a:buNone/>
            </a:pPr>
            <a:endParaRPr sz="2800" dirty="0"/>
          </a:p>
          <a:p>
            <a:pPr marL="0" marR="0" lvl="0" indent="0" algn="l" rtl="0">
              <a:lnSpc>
                <a:spcPct val="100000"/>
              </a:lnSpc>
              <a:spcBef>
                <a:spcPts val="560"/>
              </a:spcBef>
              <a:spcAft>
                <a:spcPts val="0"/>
              </a:spcAft>
              <a:buClr>
                <a:schemeClr val="dk1"/>
              </a:buClr>
              <a:buSzPts val="2800"/>
              <a:buFont typeface="Comic Sans MS"/>
              <a:buNone/>
            </a:pPr>
            <a:endParaRPr sz="2800" dirty="0"/>
          </a:p>
        </p:txBody>
      </p:sp>
      <p:pic>
        <p:nvPicPr>
          <p:cNvPr id="7" name="Picture 6">
            <a:extLst>
              <a:ext uri="{FF2B5EF4-FFF2-40B4-BE49-F238E27FC236}">
                <a16:creationId xmlns:a16="http://schemas.microsoft.com/office/drawing/2014/main" id="{1173B957-FD3C-433B-9820-B075151038DA}"/>
              </a:ext>
            </a:extLst>
          </p:cNvPr>
          <p:cNvPicPr/>
          <p:nvPr/>
        </p:nvPicPr>
        <p:blipFill>
          <a:blip r:embed="rId3"/>
          <a:stretch>
            <a:fillRect/>
          </a:stretch>
        </p:blipFill>
        <p:spPr>
          <a:xfrm>
            <a:off x="2592229" y="993143"/>
            <a:ext cx="1618396" cy="2010562"/>
          </a:xfrm>
          <a:prstGeom prst="rect">
            <a:avLst/>
          </a:prstGeom>
        </p:spPr>
      </p:pic>
      <p:pic>
        <p:nvPicPr>
          <p:cNvPr id="6" name="Picture 5">
            <a:extLst>
              <a:ext uri="{FF2B5EF4-FFF2-40B4-BE49-F238E27FC236}">
                <a16:creationId xmlns:a16="http://schemas.microsoft.com/office/drawing/2014/main" id="{9E4DC78C-C305-4C1A-8952-8E003BF60B9C}"/>
              </a:ext>
            </a:extLst>
          </p:cNvPr>
          <p:cNvPicPr/>
          <p:nvPr/>
        </p:nvPicPr>
        <p:blipFill>
          <a:blip r:embed="rId4"/>
          <a:stretch>
            <a:fillRect/>
          </a:stretch>
        </p:blipFill>
        <p:spPr>
          <a:xfrm>
            <a:off x="2502669" y="3698966"/>
            <a:ext cx="1618396" cy="2164471"/>
          </a:xfrm>
          <a:prstGeom prst="rect">
            <a:avLst/>
          </a:prstGeom>
        </p:spPr>
      </p:pic>
    </p:spTree>
    <p:extLst>
      <p:ext uri="{BB962C8B-B14F-4D97-AF65-F5344CB8AC3E}">
        <p14:creationId xmlns:p14="http://schemas.microsoft.com/office/powerpoint/2010/main" val="1247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Theme Weeks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85800" y="897675"/>
            <a:ext cx="7696200" cy="418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Throughout the year we have theme weeks to support and embed learning for certain subjects.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This year the children took part in:</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Art’s Week – the children learnt how to </a:t>
            </a:r>
            <a:r>
              <a:rPr lang="en-GB" sz="2400" dirty="0">
                <a:solidFill>
                  <a:schemeClr val="dk1"/>
                </a:solidFill>
                <a:latin typeface="Twinkl Cursive Unlooped" panose="02000000000000000000" pitchFamily="2" charset="0"/>
                <a:ea typeface="Comic Sans MS"/>
                <a:cs typeface="Comic Sans MS"/>
                <a:sym typeface="Comic Sans MS"/>
              </a:rPr>
              <a:t>print and create a clay sculpture in the style of different artists. </a:t>
            </a:r>
            <a:endParaRPr sz="2400" dirty="0">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Healthy week - the children explored all the ways we can stay healthy and made fruit kebabs!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Educational Visits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14779" y="897675"/>
            <a:ext cx="7696200" cy="4187700"/>
          </a:xfrm>
          <a:prstGeom prst="rect">
            <a:avLst/>
          </a:prstGeom>
          <a:noFill/>
          <a:ln>
            <a:noFill/>
          </a:ln>
        </p:spPr>
        <p:txBody>
          <a:bodyPr spcFirstLastPara="1" wrap="square" lIns="91425" tIns="45700" rIns="91425" bIns="45700" anchor="t" anchorCtr="0">
            <a:noAutofit/>
          </a:bodyPr>
          <a:lstStyle/>
          <a:p>
            <a:pPr marL="0" indent="0">
              <a:lnSpc>
                <a:spcPct val="115000"/>
              </a:lnSpc>
              <a:buClr>
                <a:schemeClr val="dk1"/>
              </a:buClr>
              <a:buSzPts val="1100"/>
              <a:buNone/>
            </a:pPr>
            <a:r>
              <a:rPr lang="en-GB" sz="2400" dirty="0">
                <a:solidFill>
                  <a:schemeClr val="tx1"/>
                </a:solidFill>
                <a:latin typeface="Twinkl Cursive Unlooped" panose="02000000000000000000" pitchFamily="2" charset="0"/>
              </a:rPr>
              <a:t>We are hoping to have the following workshops and educational visits but this is only possible if we receive voluntary contributions from families. </a:t>
            </a:r>
          </a:p>
          <a:p>
            <a:pPr marL="0" indent="0">
              <a:lnSpc>
                <a:spcPct val="115000"/>
              </a:lnSpc>
              <a:buClr>
                <a:schemeClr val="dk1"/>
              </a:buClr>
              <a:buSzPts val="1100"/>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Autumn – Toys workshop (in school)</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Spring – Yorkshire Wildlife Park</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Summer – </a:t>
            </a:r>
            <a:r>
              <a:rPr lang="en-GB" sz="2400" dirty="0" err="1">
                <a:solidFill>
                  <a:schemeClr val="tx1"/>
                </a:solidFill>
                <a:latin typeface="Twinkl Cursive Unlooped" panose="02000000000000000000" pitchFamily="2" charset="0"/>
              </a:rPr>
              <a:t>Wonderdome</a:t>
            </a:r>
            <a:r>
              <a:rPr lang="en-GB" sz="2400" dirty="0">
                <a:solidFill>
                  <a:schemeClr val="tx1"/>
                </a:solidFill>
                <a:latin typeface="Twinkl Cursive Unlooped" panose="02000000000000000000" pitchFamily="2" charset="0"/>
              </a:rPr>
              <a:t> (in school)</a:t>
            </a:r>
          </a:p>
          <a:p>
            <a:pPr marL="0" lvl="0" indent="0" algn="l" rtl="0">
              <a:lnSpc>
                <a:spcPct val="115000"/>
              </a:lnSpc>
              <a:spcBef>
                <a:spcPts val="360"/>
              </a:spcBef>
              <a:spcAft>
                <a:spcPts val="0"/>
              </a:spcAft>
              <a:buSzPts val="1800"/>
              <a:buNone/>
            </a:pPr>
            <a:endParaRPr lang="en-GB" sz="2000" dirty="0">
              <a:solidFill>
                <a:schemeClr val="tx1"/>
              </a:solidFill>
              <a:latin typeface="Twinkl Cursive Unlooped" panose="02000000000000000000" pitchFamily="2" charset="0"/>
            </a:endParaRPr>
          </a:p>
        </p:txBody>
      </p:sp>
    </p:spTree>
    <p:extLst>
      <p:ext uri="{BB962C8B-B14F-4D97-AF65-F5344CB8AC3E}">
        <p14:creationId xmlns:p14="http://schemas.microsoft.com/office/powerpoint/2010/main" val="264255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867d082d9_0_612"/>
          <p:cNvSpPr txBox="1">
            <a:spLocks noGrp="1"/>
          </p:cNvSpPr>
          <p:nvPr>
            <p:ph type="title"/>
          </p:nvPr>
        </p:nvSpPr>
        <p:spPr>
          <a:xfrm>
            <a:off x="685800" y="152400"/>
            <a:ext cx="6870600" cy="886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rPr>
              <a:t>Forest Schools in Y1</a:t>
            </a:r>
            <a:endParaRPr dirty="0">
              <a:solidFill>
                <a:schemeClr val="accent2">
                  <a:lumMod val="50000"/>
                </a:schemeClr>
              </a:solidFill>
              <a:latin typeface="Twinkl Cursive Unlooped" panose="02000000000000000000" pitchFamily="2" charset="0"/>
            </a:endParaRPr>
          </a:p>
        </p:txBody>
      </p:sp>
      <p:sp>
        <p:nvSpPr>
          <p:cNvPr id="213" name="Google Shape;213;g8867d082d9_0_612"/>
          <p:cNvSpPr txBox="1">
            <a:spLocks noGrp="1"/>
          </p:cNvSpPr>
          <p:nvPr>
            <p:ph idx="1"/>
          </p:nvPr>
        </p:nvSpPr>
        <p:spPr>
          <a:xfrm>
            <a:off x="560450" y="1202100"/>
            <a:ext cx="7696200" cy="50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Trebuchet MS"/>
                <a:cs typeface="Trebuchet MS"/>
                <a:sym typeface="Trebuchet MS"/>
              </a:rPr>
              <a:t>Forest School will continue, in Year 1 and this takes places in the Spring Term. This takes place all day on a Friday. The children will continue to develop their knowledge of the outdoors as well as their scientific, DT and art skills. They will learn to work in a team and problem solve.</a:t>
            </a:r>
            <a:endParaRPr sz="2400" dirty="0">
              <a:solidFill>
                <a:schemeClr val="dk1"/>
              </a:solidFill>
              <a:latin typeface="Twinkl Cursive Unlooped" panose="02000000000000000000" pitchFamily="2" charset="0"/>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867d082d9_0_370"/>
          <p:cNvSpPr txBox="1">
            <a:spLocks noGrp="1"/>
          </p:cNvSpPr>
          <p:nvPr>
            <p:ph type="title"/>
          </p:nvPr>
        </p:nvSpPr>
        <p:spPr>
          <a:xfrm>
            <a:off x="685800" y="152400"/>
            <a:ext cx="6870600" cy="904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Home Reading</a:t>
            </a:r>
            <a:endParaRPr dirty="0">
              <a:solidFill>
                <a:schemeClr val="accent2">
                  <a:lumMod val="50000"/>
                </a:schemeClr>
              </a:solidFill>
              <a:latin typeface="Twinkl Cursive Unlooped" panose="02000000000000000000" pitchFamily="2" charset="0"/>
              <a:sym typeface="Arial"/>
            </a:endParaRPr>
          </a:p>
        </p:txBody>
      </p:sp>
      <p:sp>
        <p:nvSpPr>
          <p:cNvPr id="159" name="Google Shape;159;g8867d082d9_0_370"/>
          <p:cNvSpPr txBox="1">
            <a:spLocks noGrp="1"/>
          </p:cNvSpPr>
          <p:nvPr>
            <p:ph idx="1"/>
          </p:nvPr>
        </p:nvSpPr>
        <p:spPr>
          <a:xfrm>
            <a:off x="685800" y="1056600"/>
            <a:ext cx="7696200" cy="512117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Little and often is the best approach. Children who regularly read at </a:t>
            </a:r>
            <a:r>
              <a:rPr lang="en-US" sz="2000" dirty="0">
                <a:solidFill>
                  <a:srgbClr val="FF0000"/>
                </a:solidFill>
                <a:latin typeface="Twinkl Cursive Unlooped" panose="02000000000000000000" pitchFamily="2" charset="0"/>
                <a:ea typeface="Comic Sans MS"/>
                <a:cs typeface="Comic Sans MS"/>
                <a:sym typeface="Comic Sans MS"/>
              </a:rPr>
              <a:t>least 5 </a:t>
            </a:r>
            <a:r>
              <a:rPr lang="en-US" sz="2000" dirty="0">
                <a:solidFill>
                  <a:schemeClr val="tx1"/>
                </a:solidFill>
                <a:latin typeface="Twinkl Cursive Unlooped" panose="02000000000000000000" pitchFamily="2" charset="0"/>
                <a:ea typeface="Comic Sans MS"/>
                <a:cs typeface="Comic Sans MS"/>
                <a:sym typeface="Comic Sans MS"/>
              </a:rPr>
              <a:t>times a week and are read to on a regular basis make the most progress each year. When reading with your child it is important to encourage fluency and questioning of the text.</a:t>
            </a:r>
          </a:p>
          <a:p>
            <a:pPr marL="0" lvl="0" indent="0" algn="l" rtl="0">
              <a:lnSpc>
                <a:spcPct val="115000"/>
              </a:lnSpc>
              <a:spcBef>
                <a:spcPts val="360"/>
              </a:spcBef>
              <a:spcAft>
                <a:spcPts val="0"/>
              </a:spcAft>
              <a:buSzPts val="1800"/>
              <a:buNone/>
            </a:pP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Children are given a reading diary that we ask you to write in to show when they have read at home. These are handed into school to be marked </a:t>
            </a:r>
            <a:r>
              <a:rPr lang="en-US" sz="2000" b="1" dirty="0">
                <a:solidFill>
                  <a:schemeClr val="tx1"/>
                </a:solidFill>
                <a:latin typeface="Twinkl Cursive Unlooped" panose="02000000000000000000" pitchFamily="2" charset="0"/>
                <a:ea typeface="Comic Sans MS"/>
                <a:cs typeface="Comic Sans MS"/>
                <a:sym typeface="Comic Sans MS"/>
              </a:rPr>
              <a:t>every week on a Monday</a:t>
            </a:r>
          </a:p>
          <a:p>
            <a:pPr marL="0" lvl="0" indent="0" algn="l" rtl="0">
              <a:lnSpc>
                <a:spcPct val="115000"/>
              </a:lnSpc>
              <a:spcBef>
                <a:spcPts val="360"/>
              </a:spcBef>
              <a:spcAft>
                <a:spcPts val="0"/>
              </a:spcAft>
              <a:buSzPts val="1800"/>
              <a:buNone/>
            </a:pPr>
            <a:endParaRPr lang="en-US" sz="2000" b="1"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Reading books will be changed on </a:t>
            </a:r>
            <a:r>
              <a:rPr lang="en-US" sz="2000" b="1" dirty="0">
                <a:solidFill>
                  <a:schemeClr val="tx1"/>
                </a:solidFill>
                <a:latin typeface="Twinkl Cursive Unlooped" panose="02000000000000000000" pitchFamily="2" charset="0"/>
                <a:ea typeface="Comic Sans MS"/>
                <a:cs typeface="Comic Sans MS"/>
                <a:sym typeface="Comic Sans MS"/>
              </a:rPr>
              <a:t>Mondays </a:t>
            </a:r>
            <a:r>
              <a:rPr lang="en-US" sz="2000" dirty="0">
                <a:solidFill>
                  <a:schemeClr val="tx1"/>
                </a:solidFill>
                <a:latin typeface="Twinkl Cursive Unlooped" panose="02000000000000000000" pitchFamily="2" charset="0"/>
                <a:ea typeface="Comic Sans MS"/>
                <a:cs typeface="Comic Sans MS"/>
                <a:sym typeface="Comic Sans MS"/>
              </a:rPr>
              <a:t>too. Children will only get new books if old ones are returned into their tray. </a:t>
            </a:r>
            <a:r>
              <a:rPr lang="en-GB" sz="2000" dirty="0">
                <a:solidFill>
                  <a:schemeClr val="tx1"/>
                </a:solidFill>
                <a:latin typeface="Twinkl Cursive Unlooped" panose="02000000000000000000" pitchFamily="2" charset="0"/>
                <a:ea typeface="Comic Sans MS"/>
                <a:cs typeface="Comic Sans MS"/>
                <a:sym typeface="Comic Sans MS"/>
              </a:rPr>
              <a:t>They will get 2 phonetically decodable books (</a:t>
            </a:r>
            <a:r>
              <a:rPr lang="en-GB" sz="2000" dirty="0" err="1">
                <a:solidFill>
                  <a:schemeClr val="tx1"/>
                </a:solidFill>
                <a:latin typeface="Twinkl Cursive Unlooped" panose="02000000000000000000" pitchFamily="2" charset="0"/>
                <a:ea typeface="Comic Sans MS"/>
                <a:cs typeface="Comic Sans MS"/>
                <a:sym typeface="Comic Sans MS"/>
              </a:rPr>
              <a:t>RWInc</a:t>
            </a:r>
            <a:r>
              <a:rPr lang="en-GB" sz="2000" dirty="0">
                <a:solidFill>
                  <a:schemeClr val="tx1"/>
                </a:solidFill>
                <a:latin typeface="Twinkl Cursive Unlooped" panose="02000000000000000000" pitchFamily="2" charset="0"/>
                <a:ea typeface="Comic Sans MS"/>
                <a:cs typeface="Comic Sans MS"/>
                <a:sym typeface="Comic Sans MS"/>
              </a:rPr>
              <a:t>) which they should practise reading as often as possible. The children will also get a book for pleasure (a coloured book). Children will also have access to the online website Oxford Owl. </a:t>
            </a: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700" dirty="0">
              <a:latin typeface="Twinkl Cursive Unlooped" panose="02000000000000000000" pitchFamily="2" charset="0"/>
            </a:endParaRPr>
          </a:p>
          <a:p>
            <a:pPr marL="0" lvl="0" indent="0" algn="l" rtl="0">
              <a:lnSpc>
                <a:spcPct val="115000"/>
              </a:lnSpc>
              <a:spcBef>
                <a:spcPts val="360"/>
              </a:spcBef>
              <a:spcAft>
                <a:spcPts val="0"/>
              </a:spcAft>
              <a:buSzPts val="1800"/>
              <a:buNone/>
            </a:pPr>
            <a:endParaRPr sz="2700" dirty="0">
              <a:latin typeface="Arial"/>
              <a:ea typeface="Arial"/>
              <a:cs typeface="Arial"/>
              <a:sym typeface="Arial"/>
            </a:endParaRPr>
          </a:p>
          <a:p>
            <a:pPr marL="0" lvl="0" indent="0" algn="l" rtl="0">
              <a:lnSpc>
                <a:spcPct val="115000"/>
              </a:lnSpc>
              <a:spcBef>
                <a:spcPts val="360"/>
              </a:spcBef>
              <a:spcAft>
                <a:spcPts val="0"/>
              </a:spcAft>
              <a:buSzPts val="1800"/>
              <a:buNone/>
            </a:pPr>
            <a:endParaRPr sz="2900" dirty="0"/>
          </a:p>
        </p:txBody>
      </p:sp>
    </p:spTree>
    <p:extLst>
      <p:ext uri="{BB962C8B-B14F-4D97-AF65-F5344CB8AC3E}">
        <p14:creationId xmlns:p14="http://schemas.microsoft.com/office/powerpoint/2010/main" val="340197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755650" y="-6350"/>
            <a:ext cx="68707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dirty="0">
                <a:solidFill>
                  <a:schemeClr val="accent2">
                    <a:lumMod val="50000"/>
                  </a:schemeClr>
                </a:solidFill>
                <a:latin typeface="Twinkl Cursive Unlooped" panose="02000000000000000000" pitchFamily="2" charset="0"/>
                <a:sym typeface="Arial"/>
              </a:rPr>
              <a:t>Curriculum Planners</a:t>
            </a:r>
            <a:r>
              <a:rPr lang="en-US" sz="3600" dirty="0">
                <a:solidFill>
                  <a:schemeClr val="accent2">
                    <a:lumMod val="50000"/>
                  </a:schemeClr>
                </a:solidFill>
                <a:latin typeface="Twinkl Cursive Unlooped" panose="02000000000000000000" pitchFamily="2" charset="0"/>
              </a:rPr>
              <a:t>, Knowledge Builders </a:t>
            </a:r>
            <a:r>
              <a:rPr lang="en-US" sz="3600" b="0" i="0" dirty="0">
                <a:solidFill>
                  <a:schemeClr val="accent2">
                    <a:lumMod val="50000"/>
                  </a:schemeClr>
                </a:solidFill>
                <a:latin typeface="Twinkl Cursive Unlooped" panose="02000000000000000000" pitchFamily="2" charset="0"/>
                <a:sym typeface="Arial"/>
              </a:rPr>
              <a:t>&amp; Home Learning</a:t>
            </a:r>
            <a:endParaRPr sz="2000" dirty="0">
              <a:solidFill>
                <a:schemeClr val="accent2">
                  <a:lumMod val="50000"/>
                </a:schemeClr>
              </a:solidFill>
              <a:latin typeface="Twinkl Cursive Unlooped" panose="02000000000000000000" pitchFamily="2" charset="0"/>
              <a:sym typeface="Arial"/>
            </a:endParaRPr>
          </a:p>
        </p:txBody>
      </p:sp>
      <p:sp>
        <p:nvSpPr>
          <p:cNvPr id="225" name="Google Shape;225;p14"/>
          <p:cNvSpPr txBox="1">
            <a:spLocks noGrp="1"/>
          </p:cNvSpPr>
          <p:nvPr>
            <p:ph idx="1"/>
          </p:nvPr>
        </p:nvSpPr>
        <p:spPr>
          <a:xfrm>
            <a:off x="584200" y="1593850"/>
            <a:ext cx="7716520" cy="4818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Curriculum planners can be found on the school website and google classroom pages. </a:t>
            </a:r>
            <a:r>
              <a:rPr lang="en-US" sz="2000" i="0" u="none" strike="noStrike" cap="none" dirty="0">
                <a:solidFill>
                  <a:schemeClr val="tx1"/>
                </a:solidFill>
                <a:latin typeface="Twinkl Cursive Unlooped" panose="02000000000000000000" pitchFamily="2" charset="0"/>
                <a:ea typeface="Comic Sans MS"/>
                <a:cs typeface="Comic Sans MS"/>
                <a:sym typeface="Comic Sans MS"/>
              </a:rPr>
              <a:t>This will provide details of what we will be covering and how you can help your child at home. </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Knowledge builders can also be found on the school website and google classroom for Science and Topic for you to look through and discuss with your child.</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Spelling and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home learning will be put on Google Classroom each Monday. This can be completed in their home learning books and handed in on a </a:t>
            </a:r>
            <a:r>
              <a:rPr lang="en-US" sz="2000" b="1" dirty="0">
                <a:solidFill>
                  <a:schemeClr val="tx1"/>
                </a:solidFill>
                <a:latin typeface="Twinkl Cursive Unlooped" panose="02000000000000000000" pitchFamily="2" charset="0"/>
                <a:ea typeface="Comic Sans MS"/>
                <a:cs typeface="Comic Sans MS"/>
                <a:sym typeface="Comic Sans MS"/>
              </a:rPr>
              <a:t>Monday. </a:t>
            </a:r>
            <a:r>
              <a:rPr lang="en-US" sz="2000" dirty="0">
                <a:solidFill>
                  <a:schemeClr val="tx1"/>
                </a:solidFill>
                <a:latin typeface="Twinkl Cursive Unlooped" panose="02000000000000000000" pitchFamily="2" charset="0"/>
                <a:ea typeface="Comic Sans MS"/>
                <a:cs typeface="Comic Sans MS"/>
                <a:sym typeface="Comic Sans MS"/>
              </a:rPr>
              <a:t>We will also be doing weekly practice of number formation, counting and spelling quizzes and half termly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fact quizzes with the children</a:t>
            </a:r>
            <a:r>
              <a:rPr lang="en-US" sz="2000" dirty="0">
                <a:solidFill>
                  <a:schemeClr val="tx1"/>
                </a:solidFill>
                <a:highlight>
                  <a:srgbClr val="FFFF00"/>
                </a:highlight>
                <a:latin typeface="Twinkl Cursive Unlooped" panose="02000000000000000000" pitchFamily="2" charset="0"/>
                <a:ea typeface="Comic Sans MS"/>
                <a:cs typeface="Comic Sans MS"/>
                <a:sym typeface="Comic Sans MS"/>
              </a:rPr>
              <a:t>. </a:t>
            </a: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Please </a:t>
            </a:r>
            <a:r>
              <a:rPr lang="en-US" sz="2000" dirty="0" err="1">
                <a:solidFill>
                  <a:schemeClr val="tx1"/>
                </a:solidFill>
                <a:latin typeface="Twinkl Cursive Unlooped" panose="02000000000000000000" pitchFamily="2" charset="0"/>
                <a:ea typeface="Comic Sans MS"/>
                <a:cs typeface="Comic Sans MS"/>
                <a:sym typeface="Comic Sans MS"/>
              </a:rPr>
              <a:t>practise</a:t>
            </a:r>
            <a:r>
              <a:rPr lang="en-US" sz="2000" dirty="0">
                <a:solidFill>
                  <a:schemeClr val="tx1"/>
                </a:solidFill>
                <a:latin typeface="Twinkl Cursive Unlooped" panose="02000000000000000000" pitchFamily="2" charset="0"/>
                <a:ea typeface="Comic Sans MS"/>
                <a:cs typeface="Comic Sans MS"/>
                <a:sym typeface="Comic Sans MS"/>
              </a:rPr>
              <a:t> with your child as it consolidates the learning in school. </a:t>
            </a: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Comic Sans MS"/>
                <a:ea typeface="Comic Sans MS"/>
                <a:cs typeface="Comic Sans MS"/>
                <a:sym typeface="Comic Sans MS"/>
              </a:rPr>
              <a:t>	</a:t>
            </a: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7" name="Rectangle 26"/>
          <p:cNvSpPr/>
          <p:nvPr/>
        </p:nvSpPr>
        <p:spPr>
          <a:xfrm>
            <a:off x="2286000" y="2951947"/>
            <a:ext cx="4572000" cy="954107"/>
          </a:xfrm>
          <a:prstGeom prst="rect">
            <a:avLst/>
          </a:prstGeom>
        </p:spPr>
        <p:txBody>
          <a:bodyPr>
            <a:spAutoFit/>
          </a:bodyPr>
          <a:lstStyle/>
          <a:p>
            <a:endParaRPr lang="en-GB" dirty="0"/>
          </a:p>
          <a:p>
            <a:endParaRPr lang="en-GB" dirty="0"/>
          </a:p>
          <a:p>
            <a:endParaRPr lang="en-GB" dirty="0"/>
          </a:p>
          <a:p>
            <a:r>
              <a:rPr lang="en-GB" dirty="0"/>
              <a:t>	</a:t>
            </a:r>
          </a:p>
        </p:txBody>
      </p:sp>
      <p:pic>
        <p:nvPicPr>
          <p:cNvPr id="2" name="Picture 1">
            <a:extLst>
              <a:ext uri="{FF2B5EF4-FFF2-40B4-BE49-F238E27FC236}">
                <a16:creationId xmlns:a16="http://schemas.microsoft.com/office/drawing/2014/main" id="{314532A3-FEF3-4B7C-B3D4-DF54F652BAD2}"/>
              </a:ext>
            </a:extLst>
          </p:cNvPr>
          <p:cNvPicPr>
            <a:picLocks noChangeAspect="1"/>
          </p:cNvPicPr>
          <p:nvPr/>
        </p:nvPicPr>
        <p:blipFill>
          <a:blip r:embed="rId3"/>
          <a:stretch>
            <a:fillRect/>
          </a:stretch>
        </p:blipFill>
        <p:spPr>
          <a:xfrm>
            <a:off x="405333" y="495666"/>
            <a:ext cx="8333333" cy="58666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ddd6a8fb46_0_1"/>
          <p:cNvPicPr preferRelativeResize="0"/>
          <p:nvPr/>
        </p:nvPicPr>
        <p:blipFill>
          <a:blip r:embed="rId3">
            <a:alphaModFix/>
          </a:blip>
          <a:stretch>
            <a:fillRect/>
          </a:stretch>
        </p:blipFill>
        <p:spPr>
          <a:xfrm>
            <a:off x="619125" y="527300"/>
            <a:ext cx="7905750" cy="5476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867d082d9_0_618"/>
          <p:cNvSpPr txBox="1">
            <a:spLocks noGrp="1"/>
          </p:cNvSpPr>
          <p:nvPr>
            <p:ph idx="1"/>
          </p:nvPr>
        </p:nvSpPr>
        <p:spPr>
          <a:xfrm>
            <a:off x="0" y="71625"/>
            <a:ext cx="9144000" cy="678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a:t> </a:t>
            </a:r>
            <a:endParaRPr/>
          </a:p>
        </p:txBody>
      </p:sp>
      <p:pic>
        <p:nvPicPr>
          <p:cNvPr id="3" name="Picture 2">
            <a:extLst>
              <a:ext uri="{FF2B5EF4-FFF2-40B4-BE49-F238E27FC236}">
                <a16:creationId xmlns:a16="http://schemas.microsoft.com/office/drawing/2014/main" id="{140C899D-88EA-4B36-82CC-A36D8C3F0D96}"/>
              </a:ext>
            </a:extLst>
          </p:cNvPr>
          <p:cNvPicPr>
            <a:picLocks noChangeAspect="1"/>
          </p:cNvPicPr>
          <p:nvPr/>
        </p:nvPicPr>
        <p:blipFill>
          <a:blip r:embed="rId3"/>
          <a:stretch>
            <a:fillRect/>
          </a:stretch>
        </p:blipFill>
        <p:spPr>
          <a:xfrm>
            <a:off x="99254" y="606432"/>
            <a:ext cx="4472746" cy="5645135"/>
          </a:xfrm>
          <a:prstGeom prst="rect">
            <a:avLst/>
          </a:prstGeom>
        </p:spPr>
      </p:pic>
      <p:pic>
        <p:nvPicPr>
          <p:cNvPr id="4" name="Picture 3">
            <a:extLst>
              <a:ext uri="{FF2B5EF4-FFF2-40B4-BE49-F238E27FC236}">
                <a16:creationId xmlns:a16="http://schemas.microsoft.com/office/drawing/2014/main" id="{089663C2-1F5C-4356-89CC-6C28C8100F27}"/>
              </a:ext>
            </a:extLst>
          </p:cNvPr>
          <p:cNvPicPr>
            <a:picLocks noChangeAspect="1"/>
          </p:cNvPicPr>
          <p:nvPr/>
        </p:nvPicPr>
        <p:blipFill>
          <a:blip r:embed="rId4"/>
          <a:stretch>
            <a:fillRect/>
          </a:stretch>
        </p:blipFill>
        <p:spPr>
          <a:xfrm>
            <a:off x="4484426" y="606433"/>
            <a:ext cx="4095314" cy="55724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827087" y="188912"/>
            <a:ext cx="68707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400" b="0" i="0" u="none">
                <a:solidFill>
                  <a:schemeClr val="dk1"/>
                </a:solidFill>
                <a:latin typeface="Comic Sans MS"/>
                <a:ea typeface="Comic Sans MS"/>
                <a:cs typeface="Comic Sans MS"/>
                <a:sym typeface="Comic Sans MS"/>
              </a:rPr>
              <a:t>Attendance </a:t>
            </a:r>
            <a:endParaRPr/>
          </a:p>
        </p:txBody>
      </p:sp>
      <p:graphicFrame>
        <p:nvGraphicFramePr>
          <p:cNvPr id="247" name="Google Shape;247;p18"/>
          <p:cNvGraphicFramePr/>
          <p:nvPr/>
        </p:nvGraphicFramePr>
        <p:xfrm>
          <a:off x="468312" y="1116012"/>
          <a:ext cx="8351837" cy="5748337"/>
        </p:xfrm>
        <a:graphic>
          <a:graphicData uri="http://schemas.openxmlformats.org/presentationml/2006/ole">
            <mc:AlternateContent xmlns:mc="http://schemas.openxmlformats.org/markup-compatibility/2006">
              <mc:Choice xmlns:v="urn:schemas-microsoft-com:vml" Requires="v">
                <p:oleObj spid="_x0000_s1065" r:id="rId4" imgW="8351837" imgH="5748337" progId="Word.Document.12">
                  <p:embed/>
                </p:oleObj>
              </mc:Choice>
              <mc:Fallback>
                <p:oleObj r:id="rId4" imgW="8351837" imgH="5748337" progId="Word.Document.12">
                  <p:embed/>
                  <p:pic>
                    <p:nvPicPr>
                      <p:cNvPr id="247" name="Google Shape;247;p18"/>
                      <p:cNvPicPr preferRelativeResize="0"/>
                      <p:nvPr/>
                    </p:nvPicPr>
                    <p:blipFill rotWithShape="1">
                      <a:blip r:embed="rId5">
                        <a:alphaModFix/>
                      </a:blip>
                      <a:srcRect/>
                      <a:stretch/>
                    </p:blipFill>
                    <p:spPr>
                      <a:xfrm>
                        <a:off x="468312" y="1116012"/>
                        <a:ext cx="8351837" cy="5748337"/>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685800" y="152400"/>
            <a:ext cx="6870700" cy="9731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000" b="0" i="0" u="sng" dirty="0">
                <a:solidFill>
                  <a:schemeClr val="accent2">
                    <a:lumMod val="50000"/>
                  </a:schemeClr>
                </a:solidFill>
                <a:latin typeface="Twinkl Cursive Unlooped" panose="02000000000000000000" pitchFamily="2" charset="0"/>
                <a:ea typeface="Comic Sans MS"/>
                <a:cs typeface="Comic Sans MS"/>
                <a:sym typeface="Comic Sans MS"/>
              </a:rPr>
              <a:t>Reminders…</a:t>
            </a:r>
            <a:endParaRPr sz="2800" dirty="0">
              <a:solidFill>
                <a:schemeClr val="accent2">
                  <a:lumMod val="50000"/>
                </a:schemeClr>
              </a:solidFill>
              <a:latin typeface="Twinkl Cursive Unlooped" panose="02000000000000000000" pitchFamily="2" charset="0"/>
            </a:endParaRPr>
          </a:p>
        </p:txBody>
      </p:sp>
      <p:sp>
        <p:nvSpPr>
          <p:cNvPr id="263" name="Google Shape;263;p21"/>
          <p:cNvSpPr txBox="1">
            <a:spLocks noGrp="1"/>
          </p:cNvSpPr>
          <p:nvPr>
            <p:ph idx="1"/>
          </p:nvPr>
        </p:nvSpPr>
        <p:spPr>
          <a:xfrm>
            <a:off x="611187" y="1125537"/>
            <a:ext cx="7696200" cy="467951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Please put your child’s first name and surname in </a:t>
            </a:r>
            <a:r>
              <a:rPr lang="en-US" sz="2000" b="1" i="0" u="none" dirty="0">
                <a:solidFill>
                  <a:schemeClr val="dk1"/>
                </a:solidFill>
                <a:latin typeface="Twinkl Cursive Unlooped" panose="02000000000000000000" pitchFamily="2" charset="0"/>
                <a:ea typeface="Comic Sans MS"/>
                <a:cs typeface="Comic Sans MS"/>
                <a:sym typeface="Comic Sans MS"/>
              </a:rPr>
              <a:t>all </a:t>
            </a:r>
            <a:r>
              <a:rPr lang="en-US" sz="2000" i="0" u="none" dirty="0">
                <a:solidFill>
                  <a:schemeClr val="dk1"/>
                </a:solidFill>
                <a:latin typeface="Twinkl Cursive Unlooped" panose="02000000000000000000" pitchFamily="2" charset="0"/>
                <a:ea typeface="Comic Sans MS"/>
                <a:cs typeface="Comic Sans MS"/>
                <a:sym typeface="Comic Sans MS"/>
              </a:rPr>
              <a:t>their belongings. This is very important!</a:t>
            </a:r>
            <a:endParaRPr sz="2000" i="0" u="none" dirty="0">
              <a:solidFill>
                <a:schemeClr val="dk1"/>
              </a:solidFill>
              <a:latin typeface="Twinkl Cursive Unlooped" panose="02000000000000000000" pitchFamily="2" charset="0"/>
              <a:ea typeface="Comic Sans MS"/>
              <a:cs typeface="Comic Sans MS"/>
              <a:sym typeface="Comic Sans MS"/>
            </a:endParaRPr>
          </a:p>
          <a:p>
            <a:pPr marL="457200" lvl="0" indent="0" algn="l" rtl="0">
              <a:lnSpc>
                <a:spcPct val="90000"/>
              </a:lnSpc>
              <a:spcBef>
                <a:spcPts val="0"/>
              </a:spcBef>
              <a:spcAft>
                <a:spcPts val="0"/>
              </a:spcAft>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9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you think your child may need a change of clothes for any reason please either send a named bag to school which can stay on their peg, or put clothes in their book bag.</a:t>
            </a:r>
          </a:p>
          <a:p>
            <a:pPr marL="0" lvl="0" indent="0" algn="l" rtl="0">
              <a:lnSpc>
                <a:spcPct val="90000"/>
              </a:lnSpc>
              <a:spcBef>
                <a:spcPts val="0"/>
              </a:spcBef>
              <a:spcAft>
                <a:spcPts val="0"/>
              </a:spcAft>
              <a:buClr>
                <a:schemeClr val="dk1"/>
              </a:buClr>
              <a:buSzPts val="2000"/>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Arrive at school on time at 8:40 so that children feel settled and ready to learn. We always have a busy exciting day planned and need to get started straight away. </a:t>
            </a:r>
            <a:endParaRPr lang="en-US"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endParaRPr lang="en-US" sz="2000" i="0" u="none"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someone other than yourself is collecting your child please email or speak to the class teacher.  If this is on a regular basis please let the class teacher know in September</a:t>
            </a:r>
            <a:r>
              <a:rPr lang="en-US" sz="2000" dirty="0">
                <a:solidFill>
                  <a:schemeClr val="dk1"/>
                </a:solidFill>
                <a:latin typeface="Twinkl Cursive Unlooped Thin" panose="02000000000000000000" pitchFamily="2" charset="0"/>
                <a:ea typeface="Comic Sans MS"/>
                <a:cs typeface="Comic Sans MS"/>
                <a:sym typeface="Comic Sans MS"/>
              </a:rPr>
              <a:t>. </a:t>
            </a:r>
          </a:p>
          <a:p>
            <a:pPr marL="0" lvl="0" indent="0" algn="l" rtl="0">
              <a:lnSpc>
                <a:spcPct val="100000"/>
              </a:lnSpc>
              <a:spcBef>
                <a:spcPts val="400"/>
              </a:spcBef>
              <a:spcAft>
                <a:spcPts val="0"/>
              </a:spcAft>
              <a:buClr>
                <a:schemeClr val="dk1"/>
              </a:buClr>
              <a:buSzPts val="2000"/>
              <a:buNone/>
            </a:pPr>
            <a:endParaRPr lang="en-US" sz="2000" dirty="0">
              <a:solidFill>
                <a:schemeClr val="dk1"/>
              </a:solidFill>
              <a:latin typeface="Twinkl Cursive Unlooped Thin" panose="02000000000000000000" pitchFamily="2" charset="0"/>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sym typeface="Comic Sans MS"/>
              </a:rPr>
              <a:t>Please encourage your child to be independent where possible for example zipping up their own coat or fastening their shoes</a:t>
            </a:r>
            <a:r>
              <a:rPr lang="en-US" sz="2000" dirty="0">
                <a:solidFill>
                  <a:schemeClr val="dk1"/>
                </a:solidFill>
                <a:latin typeface="Twinkl Cursive Unlooped Thin" panose="02000000000000000000" pitchFamily="2" charset="0"/>
                <a:sym typeface="Comic Sans MS"/>
              </a:rPr>
              <a:t>.</a:t>
            </a:r>
            <a:endParaRPr sz="20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e0cad77b5e_0_10"/>
          <p:cNvSpPr txBox="1"/>
          <p:nvPr/>
        </p:nvSpPr>
        <p:spPr>
          <a:xfrm>
            <a:off x="142239" y="0"/>
            <a:ext cx="8840301" cy="5186005"/>
          </a:xfrm>
          <a:prstGeom prst="rect">
            <a:avLst/>
          </a:prstGeom>
          <a:noFill/>
          <a:ln>
            <a:noFill/>
          </a:ln>
        </p:spPr>
        <p:txBody>
          <a:bodyPr spcFirstLastPara="1" wrap="square" lIns="91425" tIns="91425" rIns="91425" bIns="91425" anchor="t" anchorCtr="0">
            <a:spAutoFit/>
          </a:bodyPr>
          <a:lstStyle/>
          <a:p>
            <a:pPr marL="0" lvl="0" indent="0" algn="ctr" rtl="0">
              <a:spcBef>
                <a:spcPts val="560"/>
              </a:spcBef>
              <a:spcAft>
                <a:spcPts val="0"/>
              </a:spcAft>
              <a:buNone/>
            </a:pPr>
            <a:r>
              <a:rPr lang="en-US" sz="2800" dirty="0">
                <a:solidFill>
                  <a:schemeClr val="dk1"/>
                </a:solidFill>
              </a:rPr>
              <a:t> </a:t>
            </a:r>
            <a:r>
              <a:rPr lang="en-US" sz="2800" dirty="0">
                <a:solidFill>
                  <a:schemeClr val="dk1"/>
                </a:solidFill>
                <a:latin typeface="Twinkl Cursive Unlooped" panose="02000000000000000000" pitchFamily="2" charset="0"/>
              </a:rPr>
              <a:t>  Teaching Assistants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r>
              <a:rPr lang="en-US" sz="2800" dirty="0">
                <a:solidFill>
                  <a:schemeClr val="dk1"/>
                </a:solidFill>
                <a:latin typeface="Twinkl Cursive Unlooped" panose="02000000000000000000" pitchFamily="2" charset="0"/>
              </a:rPr>
              <a:t>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lvl="0">
              <a:spcBef>
                <a:spcPts val="560"/>
              </a:spcBef>
            </a:pPr>
            <a:r>
              <a:rPr lang="en-US" sz="2800" dirty="0">
                <a:solidFill>
                  <a:schemeClr val="tx1"/>
                </a:solidFill>
                <a:latin typeface="Twinkl Cursive Unlooped" panose="02000000000000000000" pitchFamily="2" charset="0"/>
              </a:rPr>
              <a:t>Class 3 -Miss </a:t>
            </a:r>
            <a:r>
              <a:rPr lang="en-US" sz="2800" dirty="0" err="1">
                <a:solidFill>
                  <a:schemeClr val="tx1"/>
                </a:solidFill>
                <a:latin typeface="Twinkl Cursive Unlooped" panose="02000000000000000000" pitchFamily="2" charset="0"/>
              </a:rPr>
              <a:t>Woodhead</a:t>
            </a:r>
            <a:r>
              <a:rPr lang="en-US" sz="2800" dirty="0">
                <a:solidFill>
                  <a:schemeClr val="tx1"/>
                </a:solidFill>
                <a:latin typeface="Twinkl Cursive Unlooped" panose="02000000000000000000" pitchFamily="2" charset="0"/>
              </a:rPr>
              <a:t>       Class 4 – </a:t>
            </a:r>
            <a:r>
              <a:rPr lang="en-US" sz="2800" dirty="0" err="1">
                <a:solidFill>
                  <a:schemeClr val="tx1"/>
                </a:solidFill>
                <a:latin typeface="Twinkl Cursive Unlooped" panose="02000000000000000000" pitchFamily="2" charset="0"/>
              </a:rPr>
              <a:t>Mrs</a:t>
            </a:r>
            <a:r>
              <a:rPr lang="en-US" sz="2800" dirty="0">
                <a:solidFill>
                  <a:schemeClr val="tx1"/>
                </a:solidFill>
                <a:latin typeface="Twinkl Cursive Unlooped" panose="02000000000000000000" pitchFamily="2" charset="0"/>
              </a:rPr>
              <a:t> Leaf</a:t>
            </a:r>
          </a:p>
          <a:p>
            <a:pPr marL="0" lvl="0" indent="0" algn="l" rtl="0">
              <a:spcBef>
                <a:spcPts val="560"/>
              </a:spcBef>
              <a:spcAft>
                <a:spcPts val="0"/>
              </a:spcAft>
              <a:buNone/>
            </a:pPr>
            <a:endParaRPr lang="en-US" sz="2800" dirty="0">
              <a:solidFill>
                <a:schemeClr val="tx1"/>
              </a:solidFill>
              <a:latin typeface="Twinkl Cursive Unlooped" panose="02000000000000000000" pitchFamily="2" charset="0"/>
            </a:endParaRPr>
          </a:p>
          <a:p>
            <a:pPr marL="0" lvl="0" indent="0" algn="l" rtl="0">
              <a:spcBef>
                <a:spcPts val="560"/>
              </a:spcBef>
              <a:spcAft>
                <a:spcPts val="0"/>
              </a:spcAft>
              <a:buNone/>
            </a:pPr>
            <a:r>
              <a:rPr lang="en-US" sz="2800" dirty="0" err="1">
                <a:solidFill>
                  <a:schemeClr val="tx1"/>
                </a:solidFill>
                <a:latin typeface="Twinkl Cursive Unlooped" panose="02000000000000000000" pitchFamily="2" charset="0"/>
              </a:rPr>
              <a:t>Mrs</a:t>
            </a:r>
            <a:r>
              <a:rPr lang="en-US" sz="2800" dirty="0">
                <a:solidFill>
                  <a:schemeClr val="tx1"/>
                </a:solidFill>
                <a:latin typeface="Twinkl Cursive Unlooped" panose="02000000000000000000" pitchFamily="2" charset="0"/>
              </a:rPr>
              <a:t> Leaf and Miss </a:t>
            </a:r>
            <a:r>
              <a:rPr lang="en-US" sz="2800" dirty="0" err="1">
                <a:solidFill>
                  <a:schemeClr val="tx1"/>
                </a:solidFill>
                <a:latin typeface="Twinkl Cursive Unlooped" panose="02000000000000000000" pitchFamily="2" charset="0"/>
              </a:rPr>
              <a:t>Woodhead</a:t>
            </a:r>
            <a:r>
              <a:rPr lang="en-US" sz="2800" dirty="0">
                <a:solidFill>
                  <a:schemeClr val="tx1"/>
                </a:solidFill>
                <a:latin typeface="Twinkl Cursive Unlooped" panose="02000000000000000000" pitchFamily="2" charset="0"/>
              </a:rPr>
              <a:t> are classroom based teaching assistants.</a:t>
            </a:r>
            <a:endParaRPr dirty="0">
              <a:solidFill>
                <a:schemeClr val="tx1"/>
              </a:solidFill>
              <a:latin typeface="Twinkl Cursive Unlooped" panose="02000000000000000000" pitchFamily="2" charset="0"/>
            </a:endParaRPr>
          </a:p>
        </p:txBody>
      </p:sp>
      <p:pic>
        <p:nvPicPr>
          <p:cNvPr id="77" name="Google Shape;77;ge0cad77b5e_0_10"/>
          <p:cNvPicPr preferRelativeResize="0"/>
          <p:nvPr/>
        </p:nvPicPr>
        <p:blipFill>
          <a:blip r:embed="rId3">
            <a:alphaModFix/>
          </a:blip>
          <a:stretch>
            <a:fillRect/>
          </a:stretch>
        </p:blipFill>
        <p:spPr>
          <a:xfrm>
            <a:off x="5191760" y="1035110"/>
            <a:ext cx="1442704" cy="1950220"/>
          </a:xfrm>
          <a:prstGeom prst="rect">
            <a:avLst/>
          </a:prstGeom>
          <a:noFill/>
          <a:ln>
            <a:noFill/>
          </a:ln>
        </p:spPr>
      </p:pic>
      <p:pic>
        <p:nvPicPr>
          <p:cNvPr id="78" name="Google Shape;78;ge0cad77b5e_0_10"/>
          <p:cNvPicPr preferRelativeResize="0"/>
          <p:nvPr/>
        </p:nvPicPr>
        <p:blipFill>
          <a:blip r:embed="rId4">
            <a:alphaModFix/>
          </a:blip>
          <a:stretch>
            <a:fillRect/>
          </a:stretch>
        </p:blipFill>
        <p:spPr>
          <a:xfrm>
            <a:off x="1245898" y="1035110"/>
            <a:ext cx="1494950" cy="1971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idx="1"/>
          </p:nvPr>
        </p:nvSpPr>
        <p:spPr>
          <a:xfrm>
            <a:off x="323850" y="322300"/>
            <a:ext cx="8521800" cy="56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We know that there is a lot of information here.  If you have any questions or queries please feel free to email us.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3 -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u="sng" dirty="0">
                <a:solidFill>
                  <a:schemeClr val="hlink"/>
                </a:solidFill>
                <a:latin typeface="Twinkl Cursive Unlooped" panose="02000000000000000000" pitchFamily="2" charset="0"/>
                <a:ea typeface="Comic Sans MS"/>
                <a:cs typeface="Comic Sans MS"/>
                <a:sym typeface="Comic Sans MS"/>
                <a:hlinkClick r:id="rId3"/>
              </a:rPr>
              <a:t>acann@stannington.sheffield.sch.uk</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4 -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u="sng" dirty="0">
                <a:solidFill>
                  <a:schemeClr val="hlink"/>
                </a:solidFill>
                <a:latin typeface="Twinkl Cursive Unlooped" panose="02000000000000000000" pitchFamily="2" charset="0"/>
                <a:ea typeface="Comic Sans MS"/>
                <a:cs typeface="Comic Sans MS"/>
                <a:sym typeface="Comic Sans MS"/>
                <a:hlinkClick r:id="rId4"/>
              </a:rPr>
              <a:t>stravis@stannington.sheffield.sch.uk</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i="0" u="none" dirty="0">
                <a:solidFill>
                  <a:schemeClr val="dk1"/>
                </a:solidFill>
                <a:latin typeface="Twinkl Cursive Unlooped" panose="02000000000000000000" pitchFamily="2" charset="0"/>
                <a:ea typeface="Comic Sans MS"/>
                <a:cs typeface="Comic Sans MS"/>
                <a:sym typeface="Comic Sans MS"/>
              </a:rPr>
              <a:t>          </a:t>
            </a:r>
          </a:p>
          <a:p>
            <a:pPr marL="0" marR="0" lvl="0" indent="0" algn="ctr" rtl="0">
              <a:lnSpc>
                <a:spcPct val="100000"/>
              </a:lnSpc>
              <a:spcBef>
                <a:spcPts val="0"/>
              </a:spcBef>
              <a:spcAft>
                <a:spcPts val="0"/>
              </a:spcAft>
              <a:buClr>
                <a:schemeClr val="dk1"/>
              </a:buClr>
              <a:buSzPts val="3200"/>
              <a:buFont typeface="Comic Sans MS"/>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dirty="0">
                <a:solidFill>
                  <a:srgbClr val="000000"/>
                </a:solidFill>
                <a:latin typeface="Twinkl Cursive Unlooped" panose="02000000000000000000" pitchFamily="2" charset="0"/>
                <a:ea typeface="Comic Sans MS"/>
                <a:cs typeface="Comic Sans MS"/>
                <a:sym typeface="Comic Sans MS"/>
              </a:rPr>
              <a:t>We look forward to working with your children in September!</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13" y="727444"/>
            <a:ext cx="6978163" cy="5348041"/>
          </a:xfrm>
        </p:spPr>
        <p:txBody>
          <a:bodyPr/>
          <a:lstStyle/>
          <a:p>
            <a:pPr marL="0" indent="0" algn="ctr">
              <a:buNone/>
            </a:pPr>
            <a:r>
              <a:rPr lang="en-GB" sz="2800" dirty="0">
                <a:solidFill>
                  <a:schemeClr val="tx1"/>
                </a:solidFill>
                <a:latin typeface="Twinkl Cursive Unlooped" panose="02000000000000000000" pitchFamily="2" charset="0"/>
              </a:rPr>
              <a:t>The aim of this PowerPoint is to provide you with as much information as we can about Year 1. We know that many of you will have no experience of what happens in Year 1 and what the children will be doing.</a:t>
            </a:r>
          </a:p>
          <a:p>
            <a:pPr marL="0" indent="0" algn="ctr">
              <a:buNone/>
            </a:pPr>
            <a:r>
              <a:rPr lang="en-GB" sz="2800" dirty="0">
                <a:solidFill>
                  <a:schemeClr val="tx1"/>
                </a:solidFill>
                <a:latin typeface="Twinkl Cursive Unlooped" panose="02000000000000000000" pitchFamily="2" charset="0"/>
              </a:rPr>
              <a:t>  </a:t>
            </a:r>
          </a:p>
          <a:p>
            <a:pPr marL="0" indent="0" algn="ctr">
              <a:buNone/>
            </a:pPr>
            <a:r>
              <a:rPr lang="en-GB" sz="2800" dirty="0">
                <a:solidFill>
                  <a:schemeClr val="tx1"/>
                </a:solidFill>
                <a:latin typeface="Twinkl Cursive Unlooped" panose="02000000000000000000" pitchFamily="2" charset="0"/>
              </a:rPr>
              <a:t>On Thursday 5</a:t>
            </a:r>
            <a:r>
              <a:rPr lang="en-GB" sz="2800" baseline="30000" dirty="0">
                <a:solidFill>
                  <a:schemeClr val="tx1"/>
                </a:solidFill>
                <a:latin typeface="Twinkl Cursive Unlooped" panose="02000000000000000000" pitchFamily="2" charset="0"/>
              </a:rPr>
              <a:t>th </a:t>
            </a:r>
            <a:r>
              <a:rPr lang="en-GB" sz="2800" dirty="0">
                <a:solidFill>
                  <a:schemeClr val="tx1"/>
                </a:solidFill>
                <a:latin typeface="Twinkl Cursive Unlooped" panose="02000000000000000000" pitchFamily="2" charset="0"/>
              </a:rPr>
              <a:t>and Monday 9</a:t>
            </a:r>
            <a:r>
              <a:rPr lang="en-GB" sz="2800" baseline="30000" dirty="0">
                <a:solidFill>
                  <a:schemeClr val="tx1"/>
                </a:solidFill>
                <a:latin typeface="Twinkl Cursive Unlooped" panose="02000000000000000000" pitchFamily="2" charset="0"/>
              </a:rPr>
              <a:t>th</a:t>
            </a:r>
            <a:r>
              <a:rPr lang="en-GB" sz="2800" dirty="0">
                <a:solidFill>
                  <a:schemeClr val="tx1"/>
                </a:solidFill>
                <a:latin typeface="Twinkl Cursive Unlooped" panose="02000000000000000000" pitchFamily="2" charset="0"/>
              </a:rPr>
              <a:t> September after school there will be an opportunity to come into classes after school.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1082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8867d082d9_0_5"/>
          <p:cNvSpPr txBox="1">
            <a:spLocks noGrp="1"/>
          </p:cNvSpPr>
          <p:nvPr>
            <p:ph type="title"/>
          </p:nvPr>
        </p:nvSpPr>
        <p:spPr>
          <a:xfrm>
            <a:off x="685800" y="152400"/>
            <a:ext cx="6870600" cy="814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75000"/>
                  </a:schemeClr>
                </a:solidFill>
                <a:latin typeface="Twinkl Cursive Unlooped" panose="02000000000000000000" pitchFamily="2" charset="0"/>
                <a:sym typeface="Arial"/>
              </a:rPr>
              <a:t>A Typical Day</a:t>
            </a:r>
            <a:endParaRPr dirty="0">
              <a:solidFill>
                <a:schemeClr val="accent2">
                  <a:lumMod val="75000"/>
                </a:schemeClr>
              </a:solidFill>
              <a:latin typeface="Twinkl Cursive Unlooped" panose="02000000000000000000" pitchFamily="2" charset="0"/>
              <a:sym typeface="Arial"/>
            </a:endParaRPr>
          </a:p>
        </p:txBody>
      </p:sp>
      <p:sp>
        <p:nvSpPr>
          <p:cNvPr id="84" name="Google Shape;84;g8867d082d9_0_5"/>
          <p:cNvSpPr txBox="1">
            <a:spLocks noGrp="1"/>
          </p:cNvSpPr>
          <p:nvPr>
            <p:ph idx="1"/>
          </p:nvPr>
        </p:nvSpPr>
        <p:spPr>
          <a:xfrm>
            <a:off x="685800" y="1092275"/>
            <a:ext cx="7696200" cy="439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Children will have access to some continuous provision, for the first half term. The following slides explain what a typical day in Year 1 looks like and we aim to work towards this as the children come in to school.  </a:t>
            </a:r>
          </a:p>
          <a:p>
            <a:pPr marL="0" lvl="0" indent="0" algn="l" rtl="0">
              <a:lnSpc>
                <a:spcPct val="115000"/>
              </a:lnSpc>
              <a:spcBef>
                <a:spcPts val="360"/>
              </a:spcBef>
              <a:spcAft>
                <a:spcPts val="0"/>
              </a:spcAft>
              <a:buSzPts val="1800"/>
              <a:buNone/>
            </a:pPr>
            <a:endParaRPr lang="en-US" sz="28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The school day starts at 8:50 and finishes at 3:20. The children will need to arrive and line up on the playground outside the mobile classrooms from </a:t>
            </a:r>
            <a:r>
              <a:rPr lang="en-US" sz="2800" dirty="0">
                <a:solidFill>
                  <a:schemeClr val="tx1"/>
                </a:solidFill>
                <a:latin typeface="Twinkl Cursive Unlooped" panose="02000000000000000000" pitchFamily="2" charset="0"/>
                <a:ea typeface="Comic Sans MS"/>
                <a:cs typeface="Comic Sans MS"/>
                <a:sym typeface="Comic Sans MS"/>
              </a:rPr>
              <a:t>8.40am please</a:t>
            </a:r>
            <a:r>
              <a:rPr lang="en-US" sz="3100" dirty="0">
                <a:solidFill>
                  <a:schemeClr val="tx1"/>
                </a:solidFill>
                <a:latin typeface="Twinkl Cursive Unlooped" panose="02000000000000000000" pitchFamily="2" charset="0"/>
                <a:ea typeface="Comic Sans MS"/>
                <a:cs typeface="Comic Sans MS"/>
                <a:sym typeface="Comic Sans MS"/>
              </a:rPr>
              <a:t>. </a:t>
            </a:r>
          </a:p>
          <a:p>
            <a:pPr marL="0" lvl="0" indent="0" algn="l" rtl="0">
              <a:lnSpc>
                <a:spcPct val="115000"/>
              </a:lnSpc>
              <a:spcBef>
                <a:spcPts val="360"/>
              </a:spcBef>
              <a:spcAft>
                <a:spcPts val="0"/>
              </a:spcAft>
              <a:buSzPts val="1800"/>
              <a:buNone/>
            </a:pPr>
            <a:endParaRPr lang="en-US" dirty="0">
              <a:solidFill>
                <a:schemeClr val="tx1"/>
              </a:solidFill>
              <a:highlight>
                <a:srgbClr val="FFFF00"/>
              </a:highlight>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lang="en-US" dirty="0">
              <a:solidFill>
                <a:srgbClr val="000000"/>
              </a:solidFill>
              <a:highlight>
                <a:srgbClr val="FFFF00"/>
              </a:highlight>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idx="1"/>
          </p:nvPr>
        </p:nvSpPr>
        <p:spPr>
          <a:xfrm>
            <a:off x="523037" y="499837"/>
            <a:ext cx="7776901"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omic Sans MS"/>
              <a:buNone/>
            </a:pPr>
            <a:r>
              <a:rPr lang="en-US" sz="3000" i="0" u="sng" dirty="0">
                <a:solidFill>
                  <a:schemeClr val="dk1"/>
                </a:solidFill>
                <a:latin typeface="Twinkl Cursive Unlooped" panose="02000000000000000000" pitchFamily="2" charset="0"/>
                <a:ea typeface="Comic Sans MS"/>
                <a:cs typeface="Comic Sans MS"/>
                <a:sym typeface="Comic Sans MS"/>
              </a:rPr>
              <a:t>Mornings</a:t>
            </a:r>
            <a:endParaRPr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Morning Wor</a:t>
            </a:r>
            <a:r>
              <a:rPr lang="en-US" sz="2600" dirty="0">
                <a:solidFill>
                  <a:schemeClr val="dk1"/>
                </a:solidFill>
                <a:latin typeface="Twinkl Cursive Unlooped" panose="02000000000000000000" pitchFamily="2" charset="0"/>
                <a:ea typeface="Comic Sans MS"/>
                <a:cs typeface="Comic Sans MS"/>
                <a:sym typeface="Comic Sans MS"/>
              </a:rPr>
              <a:t>k - short simple task as the children come in. </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Literacy-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Numeracy-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Phonics  - Daily</a:t>
            </a:r>
          </a:p>
          <a:p>
            <a:pPr marL="0" lvl="0" indent="0" algn="l" rtl="0">
              <a:lnSpc>
                <a:spcPct val="100000"/>
              </a:lnSpc>
              <a:spcBef>
                <a:spcPts val="600"/>
              </a:spcBef>
              <a:spcAft>
                <a:spcPts val="0"/>
              </a:spcAft>
              <a:buClr>
                <a:schemeClr val="dk1"/>
              </a:buClr>
              <a:buSzPts val="3000"/>
              <a:buNone/>
            </a:pPr>
            <a:endParaRPr lang="en-GB" sz="2600" b="0" i="0" u="none" dirty="0">
              <a:solidFill>
                <a:schemeClr val="dk1"/>
              </a:solidFill>
              <a:latin typeface="Twinkl Cursive Unlooped" panose="02000000000000000000" pitchFamily="2" charset="0"/>
              <a:ea typeface="Comic Sans MS"/>
              <a:cs typeface="Comic Sans MS"/>
              <a:sym typeface="Comic Sans MS"/>
            </a:endParaRPr>
          </a:p>
          <a:p>
            <a:pPr marL="342900" lvl="0" indent="-152400" algn="ctr" rtl="0">
              <a:lnSpc>
                <a:spcPct val="115000"/>
              </a:lnSpc>
              <a:spcBef>
                <a:spcPts val="600"/>
              </a:spcBef>
              <a:spcAft>
                <a:spcPts val="0"/>
              </a:spcAft>
              <a:buClr>
                <a:schemeClr val="dk1"/>
              </a:buClr>
              <a:buSzPts val="3000"/>
              <a:buFont typeface="Comic Sans MS"/>
              <a:buNone/>
            </a:pPr>
            <a:r>
              <a:rPr lang="en-GB" sz="2800" dirty="0">
                <a:solidFill>
                  <a:schemeClr val="dk1"/>
                </a:solidFill>
                <a:latin typeface="Twinkl Cursive Unlooped" panose="02000000000000000000" pitchFamily="2" charset="0"/>
                <a:ea typeface="Comic Sans MS"/>
                <a:cs typeface="Comic Sans MS"/>
                <a:sym typeface="Comic Sans MS"/>
              </a:rPr>
              <a:t>It is important that you arrive on time for the doors opening at 8:40. The morning work allows children to settle in and for staff to check in with the children as well as complete the dinner register and travel tracker.</a:t>
            </a:r>
            <a:endParaRPr sz="2800" b="0" i="0" u="none" dirty="0">
              <a:solidFill>
                <a:schemeClr val="dk1"/>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idx="1"/>
          </p:nvPr>
        </p:nvSpPr>
        <p:spPr>
          <a:xfrm>
            <a:off x="330025" y="335224"/>
            <a:ext cx="6762900" cy="516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Comic Sans MS"/>
              <a:buNone/>
            </a:pPr>
            <a:r>
              <a:rPr lang="en-US" sz="2600" i="0" u="sng" dirty="0">
                <a:solidFill>
                  <a:schemeClr val="dk1"/>
                </a:solidFill>
                <a:latin typeface="Twinkl Cursive Unlooped" panose="02000000000000000000" pitchFamily="2" charset="0"/>
                <a:ea typeface="Comic Sans MS"/>
                <a:cs typeface="Comic Sans MS"/>
                <a:sym typeface="Comic Sans MS"/>
              </a:rPr>
              <a:t>Afternoons</a:t>
            </a:r>
            <a:endParaRPr sz="3600" dirty="0">
              <a:latin typeface="Twinkl Cursive Unlooped" panose="02000000000000000000" pitchFamily="2" charset="0"/>
              <a:ea typeface="Comic Sans MS"/>
              <a:cs typeface="Comic Sans MS"/>
              <a:sym typeface="Comic Sans MS"/>
            </a:endParaRPr>
          </a:p>
          <a:p>
            <a:pPr marL="0" indent="0">
              <a:spcBef>
                <a:spcPts val="440"/>
              </a:spcBef>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Shared Reading </a:t>
            </a:r>
          </a:p>
          <a:p>
            <a:pPr marL="0" indent="0">
              <a:spcBef>
                <a:spcPts val="440"/>
              </a:spcBef>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Reading 1:1 or in small groups</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Handwriting </a:t>
            </a:r>
          </a:p>
          <a:p>
            <a:pPr marL="0" lvl="0" indent="0" algn="l" rtl="0">
              <a:lnSpc>
                <a:spcPct val="100000"/>
              </a:lnSpc>
              <a:spcBef>
                <a:spcPts val="440"/>
              </a:spcBef>
              <a:spcAft>
                <a:spcPts val="0"/>
              </a:spcAft>
              <a:buClr>
                <a:schemeClr val="dk1"/>
              </a:buClr>
              <a:buSzPts val="2600"/>
              <a:buFont typeface="Comic Sans MS"/>
              <a:buChar char="•"/>
            </a:pPr>
            <a:r>
              <a:rPr lang="en-US" sz="2600" dirty="0" err="1">
                <a:solidFill>
                  <a:schemeClr val="tx1"/>
                </a:solidFill>
                <a:latin typeface="Twinkl Cursive Unlooped" panose="02000000000000000000" pitchFamily="2" charset="0"/>
                <a:ea typeface="Comic Sans MS"/>
                <a:cs typeface="Comic Sans MS"/>
                <a:sym typeface="Comic Sans MS"/>
              </a:rPr>
              <a:t>Maths</a:t>
            </a:r>
            <a:r>
              <a:rPr lang="en-US" sz="2600" dirty="0">
                <a:solidFill>
                  <a:schemeClr val="tx1"/>
                </a:solidFill>
                <a:latin typeface="Twinkl Cursive Unlooped" panose="02000000000000000000" pitchFamily="2" charset="0"/>
                <a:ea typeface="Comic Sans MS"/>
                <a:cs typeface="Comic Sans MS"/>
                <a:sym typeface="Comic Sans MS"/>
              </a:rPr>
              <a:t> Facts session</a:t>
            </a:r>
            <a:endParaRPr lang="en-US" sz="2600" i="0" u="none"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Topic Work –   </a:t>
            </a:r>
            <a:endParaRPr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None/>
            </a:pPr>
            <a:r>
              <a:rPr lang="en-US" sz="2600" dirty="0">
                <a:solidFill>
                  <a:schemeClr val="dk1"/>
                </a:solidFill>
                <a:latin typeface="Twinkl Cursive Unlooped" panose="02000000000000000000" pitchFamily="2" charset="0"/>
                <a:ea typeface="Comic Sans MS"/>
                <a:cs typeface="Comic Sans MS"/>
                <a:sym typeface="Comic Sans MS"/>
              </a:rPr>
              <a:t>  </a:t>
            </a:r>
            <a:r>
              <a:rPr lang="en-US" sz="2600" i="0" u="none" dirty="0">
                <a:solidFill>
                  <a:schemeClr val="dk1"/>
                </a:solidFill>
                <a:latin typeface="Twinkl Cursive Unlooped" panose="02000000000000000000" pitchFamily="2" charset="0"/>
                <a:ea typeface="Comic Sans MS"/>
                <a:cs typeface="Comic Sans MS"/>
                <a:sym typeface="Comic Sans MS"/>
              </a:rPr>
              <a:t>History/Geography/Art/D&amp;T</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Science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PSHE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RE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Music/Singing </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Computing</a:t>
            </a:r>
          </a:p>
          <a:p>
            <a:pPr marL="0" lvl="0" indent="0" algn="l" rtl="0">
              <a:lnSpc>
                <a:spcPct val="100000"/>
              </a:lnSpc>
              <a:spcBef>
                <a:spcPts val="480"/>
              </a:spcBef>
              <a:spcAft>
                <a:spcPts val="0"/>
              </a:spcAft>
              <a:buClr>
                <a:schemeClr val="dk1"/>
              </a:buClr>
              <a:buSzPts val="2400"/>
              <a:buFont typeface="Comic Sans MS"/>
              <a:buNone/>
            </a:pPr>
            <a:r>
              <a:rPr lang="en-US" sz="2400" b="1" i="0" u="none" dirty="0">
                <a:solidFill>
                  <a:schemeClr val="dk1"/>
                </a:solidFill>
                <a:latin typeface="Twinkl Cursive Unlooped" panose="02000000000000000000" pitchFamily="2" charset="0"/>
                <a:ea typeface="Comic Sans MS"/>
                <a:cs typeface="Comic Sans MS"/>
                <a:sym typeface="Comic Sans MS"/>
              </a:rPr>
              <a:t> </a:t>
            </a:r>
            <a:endParaRPr dirty="0">
              <a:latin typeface="Twinkl Cursive Unlooped"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684212" y="-242887"/>
            <a:ext cx="6870700" cy="12239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800" b="0" i="0" u="sng" dirty="0">
                <a:solidFill>
                  <a:schemeClr val="accent2">
                    <a:lumMod val="75000"/>
                  </a:schemeClr>
                </a:solidFill>
                <a:latin typeface="Twinkl Cursive Unlooped" panose="02000000000000000000" pitchFamily="2" charset="0"/>
                <a:ea typeface="Comic Sans MS"/>
                <a:cs typeface="Comic Sans MS"/>
                <a:sym typeface="Comic Sans MS"/>
              </a:rPr>
              <a:t>Morning Routines</a:t>
            </a:r>
            <a:endParaRPr dirty="0">
              <a:solidFill>
                <a:schemeClr val="accent2">
                  <a:lumMod val="75000"/>
                </a:schemeClr>
              </a:solidFill>
              <a:latin typeface="Twinkl Cursive Unlooped" panose="02000000000000000000" pitchFamily="2" charset="0"/>
            </a:endParaRPr>
          </a:p>
        </p:txBody>
      </p:sp>
      <p:sp>
        <p:nvSpPr>
          <p:cNvPr id="100" name="Google Shape;100;p5"/>
          <p:cNvSpPr txBox="1">
            <a:spLocks noGrp="1"/>
          </p:cNvSpPr>
          <p:nvPr>
            <p:ph idx="1"/>
          </p:nvPr>
        </p:nvSpPr>
        <p:spPr>
          <a:xfrm>
            <a:off x="250825" y="981074"/>
            <a:ext cx="8131175" cy="54603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dirty="0">
              <a:latin typeface="Twinkl Cursive Unlooped" panose="02000000000000000000" pitchFamily="2" charset="0"/>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need their book bag and water bottle every day.</a:t>
            </a:r>
            <a:endParaRPr sz="2400" dirty="0">
              <a:solidFill>
                <a:schemeClr val="dk1"/>
              </a:solidFill>
              <a:latin typeface="Twinkl Cursive Unlooped" panose="02000000000000000000" pitchFamily="2" charset="0"/>
              <a:ea typeface="Comic Sans MS"/>
              <a:cs typeface="Comic Sans MS"/>
              <a:sym typeface="Comic Sans MS"/>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be greeted outside by their class teacher and enter the mobile where the Teaching Assistant will be inside to greet them.</a:t>
            </a:r>
          </a:p>
          <a:p>
            <a:pPr marL="285750" indent="-285750">
              <a:lnSpc>
                <a:spcPct val="100000"/>
              </a:lnSpc>
              <a:spcBef>
                <a:spcPts val="0"/>
              </a:spcBef>
            </a:pPr>
            <a:r>
              <a:rPr lang="en-US" sz="2400" i="0" u="none" dirty="0">
                <a:solidFill>
                  <a:schemeClr val="dk1"/>
                </a:solidFill>
                <a:latin typeface="Twinkl Cursive Unlooped" panose="02000000000000000000" pitchFamily="2" charset="0"/>
                <a:ea typeface="Comic Sans MS"/>
                <a:cs typeface="Comic Sans MS"/>
                <a:sym typeface="Comic Sans MS"/>
              </a:rPr>
              <a:t>There will be a morning work activity for the children to do as they come in</a:t>
            </a:r>
            <a:r>
              <a:rPr lang="en-US" sz="2400" dirty="0">
                <a:solidFill>
                  <a:schemeClr val="dk1"/>
                </a:solidFill>
                <a:latin typeface="Twinkl Cursive Unlooped" panose="02000000000000000000" pitchFamily="2" charset="0"/>
                <a:ea typeface="Comic Sans MS"/>
                <a:cs typeface="Comic Sans MS"/>
                <a:sym typeface="Comic Sans MS"/>
              </a:rPr>
              <a:t>. </a:t>
            </a:r>
            <a:endParaRPr sz="2400" dirty="0">
              <a:solidFill>
                <a:schemeClr val="dk1"/>
              </a:solidFill>
              <a:latin typeface="Twinkl Cursive Unlooped" panose="02000000000000000000" pitchFamily="2" charset="0"/>
              <a:ea typeface="Comic Sans MS"/>
              <a:cs typeface="Comic Sans MS"/>
              <a:sym typeface="Comic Sans MS"/>
            </a:endParaRPr>
          </a:p>
          <a:p>
            <a:pPr marL="342900" lvl="0" indent="-228600" algn="l" rtl="0">
              <a:lnSpc>
                <a:spcPct val="100000"/>
              </a:lnSpc>
              <a:spcBef>
                <a:spcPts val="360"/>
              </a:spcBef>
              <a:spcAft>
                <a:spcPts val="0"/>
              </a:spcAft>
              <a:buClr>
                <a:schemeClr val="dk1"/>
              </a:buClr>
              <a:buSzPts val="18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Clr>
                <a:schemeClr val="dk1"/>
              </a:buClr>
              <a:buSzPts val="1800"/>
              <a:buNone/>
            </a:pPr>
            <a:r>
              <a:rPr lang="en-US" sz="2400" dirty="0">
                <a:solidFill>
                  <a:schemeClr val="dk1"/>
                </a:solidFill>
                <a:latin typeface="Twinkl Cursive Unlooped" panose="02000000000000000000" pitchFamily="2" charset="0"/>
                <a:ea typeface="Comic Sans MS"/>
                <a:cs typeface="Comic Sans MS"/>
                <a:sym typeface="Comic Sans MS"/>
              </a:rPr>
              <a:t>We want the children to be as happy and independent as possible. Please send your child in Velcro shoes / trainers if they cannot tie laces and ensure they are able to put on and fasten up their own coat. Obviously we are here to help if needed but it is easier and better for the children if they can do these things themselves. </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SzPts val="1800"/>
              <a:buNone/>
            </a:pPr>
            <a:endParaRPr sz="1800" dirty="0"/>
          </a:p>
          <a:p>
            <a:pPr marL="342900" lvl="0" indent="0" algn="l" rtl="0">
              <a:lnSpc>
                <a:spcPct val="100000"/>
              </a:lnSpc>
              <a:spcBef>
                <a:spcPts val="360"/>
              </a:spcBef>
              <a:spcAft>
                <a:spcPts val="0"/>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idx="1"/>
          </p:nvPr>
        </p:nvSpPr>
        <p:spPr>
          <a:xfrm>
            <a:off x="457200" y="16002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Autumn Term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Number and Place Value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Shape</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342900" marR="0" lvl="0" indent="-139700" algn="l" rtl="0">
              <a:lnSpc>
                <a:spcPct val="115000"/>
              </a:lnSpc>
              <a:spcBef>
                <a:spcPts val="640"/>
              </a:spcBef>
              <a:spcAft>
                <a:spcPts val="0"/>
              </a:spcAft>
              <a:buClr>
                <a:schemeClr val="dk1"/>
              </a:buClr>
              <a:buSzPts val="3200"/>
              <a:buFont typeface="Comic Sans MS"/>
              <a:buNone/>
            </a:pPr>
            <a:endParaRPr sz="3200" b="0" i="0" u="none" dirty="0">
              <a:solidFill>
                <a:srgbClr val="FF6600"/>
              </a:solidFill>
              <a:latin typeface="Comic Sans MS"/>
              <a:ea typeface="Comic Sans MS"/>
              <a:cs typeface="Comic Sans MS"/>
              <a:sym typeface="Comic Sans MS"/>
            </a:endParaRPr>
          </a:p>
        </p:txBody>
      </p:sp>
      <p:sp>
        <p:nvSpPr>
          <p:cNvPr id="107" name="Google Shape;107;p6"/>
          <p:cNvSpPr txBox="1"/>
          <p:nvPr/>
        </p:nvSpPr>
        <p:spPr>
          <a:xfrm>
            <a:off x="3149600" y="15875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Spring Term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Place Value </a:t>
            </a:r>
            <a:endParaRPr lang="en-GB" sz="1800" dirty="0"/>
          </a:p>
          <a:p>
            <a:pPr lvl="0" algn="ctr">
              <a:spcBef>
                <a:spcPts val="360"/>
              </a:spcBef>
              <a:buClr>
                <a:schemeClr val="dk1"/>
              </a:buClr>
              <a:buSzPts val="1800"/>
            </a:pPr>
            <a:r>
              <a:rPr lang="en-GB" sz="1800" dirty="0">
                <a:solidFill>
                  <a:schemeClr val="dk1"/>
                </a:solidFill>
              </a:rPr>
              <a:t>(within 20)</a:t>
            </a:r>
          </a:p>
          <a:p>
            <a:pPr lvl="0" algn="ctr">
              <a:spcBef>
                <a:spcPts val="360"/>
              </a:spcBef>
              <a:buClr>
                <a:schemeClr val="dk1"/>
              </a:buClr>
              <a:buSzPts val="1800"/>
            </a:pPr>
            <a:endParaRPr lang="en-GB" sz="1800" dirty="0"/>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20)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50)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Length and Height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Capacity and Volume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08" name="Google Shape;108;p6"/>
          <p:cNvSpPr txBox="1"/>
          <p:nvPr/>
        </p:nvSpPr>
        <p:spPr>
          <a:xfrm>
            <a:off x="6026150" y="1592262"/>
            <a:ext cx="2765425"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Summer Term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Mass and Weight </a:t>
            </a:r>
          </a:p>
          <a:p>
            <a:pPr marL="0" marR="0" lvl="0" indent="0" algn="ctr" rtl="0">
              <a:lnSpc>
                <a:spcPct val="80000"/>
              </a:lnSpc>
              <a:spcBef>
                <a:spcPts val="360"/>
              </a:spcBef>
              <a:spcAft>
                <a:spcPts val="0"/>
              </a:spcAft>
              <a:buClr>
                <a:schemeClr val="dk1"/>
              </a:buClr>
              <a:buSzPts val="1800"/>
              <a:buFont typeface="Comic Sans MS"/>
              <a:buNone/>
            </a:pPr>
            <a:endParaRPr lang="en-US" sz="1800" dirty="0">
              <a:solidFill>
                <a:schemeClr val="dk1"/>
              </a:solidFil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Multiplication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and Division</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algn="ctr">
              <a:lnSpc>
                <a:spcPct val="80000"/>
              </a:lnSpc>
              <a:spcBef>
                <a:spcPts val="360"/>
              </a:spcBef>
              <a:buClr>
                <a:schemeClr val="dk1"/>
              </a:buClr>
              <a:buSzPts val="1800"/>
            </a:pPr>
            <a:r>
              <a:rPr lang="en-US" sz="1800" dirty="0">
                <a:solidFill>
                  <a:schemeClr val="dk1"/>
                </a:solidFill>
              </a:rPr>
              <a:t>Fractions</a:t>
            </a:r>
          </a:p>
          <a:p>
            <a:pPr algn="ctr">
              <a:lnSpc>
                <a:spcPct val="80000"/>
              </a:lnSpc>
              <a:spcBef>
                <a:spcPts val="360"/>
              </a:spcBef>
              <a:buClr>
                <a:schemeClr val="dk1"/>
              </a:buClr>
              <a:buSzPts val="1800"/>
            </a:pPr>
            <a:endParaRPr lang="en-US" dirty="0"/>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Position and Direction</a:t>
            </a: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lnSpc>
                <a:spcPct val="80000"/>
              </a:lnSpc>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100)</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Money and Time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l" rtl="0">
              <a:lnSpc>
                <a:spcPct val="80000"/>
              </a:lnSpc>
              <a:spcBef>
                <a:spcPts val="500"/>
              </a:spcBef>
              <a:spcAft>
                <a:spcPts val="0"/>
              </a:spcAft>
              <a:buClr>
                <a:schemeClr val="dk1"/>
              </a:buClr>
              <a:buSzPts val="2500"/>
              <a:buFont typeface="Comic Sans MS"/>
              <a:buNone/>
            </a:pPr>
            <a:endParaRPr sz="25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FF6600"/>
              </a:solidFill>
              <a:latin typeface="Comic Sans MS"/>
              <a:ea typeface="Comic Sans MS"/>
              <a:cs typeface="Comic Sans MS"/>
              <a:sym typeface="Comic Sans MS"/>
            </a:endParaRPr>
          </a:p>
        </p:txBody>
      </p:sp>
      <p:sp>
        <p:nvSpPr>
          <p:cNvPr id="2" name="Rectangle 1"/>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54710B4E7924897FCF38095556537" ma:contentTypeVersion="15" ma:contentTypeDescription="Create a new document." ma:contentTypeScope="" ma:versionID="b7e9afdd29a6b48f9f6ac049538728d6">
  <xsd:schema xmlns:xsd="http://www.w3.org/2001/XMLSchema" xmlns:xs="http://www.w3.org/2001/XMLSchema" xmlns:p="http://schemas.microsoft.com/office/2006/metadata/properties" xmlns:ns2="a57ba6b6-bd63-4dc9-ae7b-19e115e5b7fe" xmlns:ns3="c2ec62ef-d903-4f0c-a346-7777647a8f31" targetNamespace="http://schemas.microsoft.com/office/2006/metadata/properties" ma:root="true" ma:fieldsID="66c6f2567c799f817c488c5b8496013e" ns2:_="" ns3:_="">
    <xsd:import namespace="a57ba6b6-bd63-4dc9-ae7b-19e115e5b7fe"/>
    <xsd:import namespace="c2ec62ef-d903-4f0c-a346-7777647a8f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ba6b6-bd63-4dc9-ae7b-19e115e5b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e62db9f-f81a-4565-95fb-fdafd25ebe6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ec62ef-d903-4f0c-a346-7777647a8f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6366c3-5b60-4c76-b5df-cfaec8b206e5}" ma:internalName="TaxCatchAll" ma:showField="CatchAllData" ma:web="c2ec62ef-d903-4f0c-a346-7777647a8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ec62ef-d903-4f0c-a346-7777647a8f31"/>
    <lcf76f155ced4ddcb4097134ff3c332f xmlns="a57ba6b6-bd63-4dc9-ae7b-19e115e5b7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78C3FB-57BE-43CF-BC8B-67A72BCAF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ba6b6-bd63-4dc9-ae7b-19e115e5b7fe"/>
    <ds:schemaRef ds:uri="c2ec62ef-d903-4f0c-a346-7777647a8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69E9D-EB6A-464A-98D3-547CC81EC858}">
  <ds:schemaRefs>
    <ds:schemaRef ds:uri="http://schemas.microsoft.com/sharepoint/v3/contenttype/forms"/>
  </ds:schemaRefs>
</ds:datastoreItem>
</file>

<file path=customXml/itemProps3.xml><?xml version="1.0" encoding="utf-8"?>
<ds:datastoreItem xmlns:ds="http://schemas.openxmlformats.org/officeDocument/2006/customXml" ds:itemID="{13104C5E-1047-4D71-AA69-D63A2F4B6062}">
  <ds:schemaRefs>
    <ds:schemaRef ds:uri="a57ba6b6-bd63-4dc9-ae7b-19e115e5b7fe"/>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c2ec62ef-d903-4f0c-a346-7777647a8f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2207</TotalTime>
  <Words>2204</Words>
  <Application>Microsoft Office PowerPoint</Application>
  <PresentationFormat>On-screen Show (4:3)</PresentationFormat>
  <Paragraphs>279</Paragraphs>
  <Slides>30</Slides>
  <Notes>29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2" baseType="lpstr">
      <vt:lpstr>Arial</vt:lpstr>
      <vt:lpstr>Calibri</vt:lpstr>
      <vt:lpstr>Calibri Light</vt:lpstr>
      <vt:lpstr>Comic Sans MS</vt:lpstr>
      <vt:lpstr>Times New Roman</vt:lpstr>
      <vt:lpstr>Trebuchet MS</vt:lpstr>
      <vt:lpstr>Twinkl Cursive Unlooped</vt:lpstr>
      <vt:lpstr>Twinkl Cursive Unlooped Thin</vt:lpstr>
      <vt:lpstr>Wingdings 3</vt:lpstr>
      <vt:lpstr>Facet</vt:lpstr>
      <vt:lpstr>Office Theme</vt:lpstr>
      <vt:lpstr>Microsoft Word Document</vt:lpstr>
      <vt:lpstr>Welcome to Year 1</vt:lpstr>
      <vt:lpstr>The Y1 Team</vt:lpstr>
      <vt:lpstr>PowerPoint Presentation</vt:lpstr>
      <vt:lpstr>PowerPoint Presentation</vt:lpstr>
      <vt:lpstr>A Typical Day</vt:lpstr>
      <vt:lpstr>PowerPoint Presentation</vt:lpstr>
      <vt:lpstr>PowerPoint Presentation</vt:lpstr>
      <vt:lpstr>Morning Routines</vt:lpstr>
      <vt:lpstr>PowerPoint Presentation</vt:lpstr>
      <vt:lpstr>PowerPoint Presentation</vt:lpstr>
      <vt:lpstr>Steps of learning</vt:lpstr>
      <vt:lpstr>PowerPoint Presentation</vt:lpstr>
      <vt:lpstr>PowerPoint Presentation</vt:lpstr>
      <vt:lpstr> We immerse the children in the book or text type we are using through role play, story telling and drama. We analyse the features of the text type we are learning about. Then we teach particular skills the children will need for that text type. Then children plan their piece of writing. Next children write their piece before editing and reviewing it.  This is a process we work towards. We do not expect children to do this straight away </vt:lpstr>
      <vt:lpstr>PowerPoint Presentation</vt:lpstr>
      <vt:lpstr>Reading in Y1</vt:lpstr>
      <vt:lpstr>PE in Y1</vt:lpstr>
      <vt:lpstr>PowerPoint Presentation</vt:lpstr>
      <vt:lpstr>Science in Y1</vt:lpstr>
      <vt:lpstr>Theme Weeks</vt:lpstr>
      <vt:lpstr>Educational Visits</vt:lpstr>
      <vt:lpstr>Forest Schools in Y1</vt:lpstr>
      <vt:lpstr>Home Reading</vt:lpstr>
      <vt:lpstr>Curriculum Planners, Knowledge Builders &amp; Home Learning</vt:lpstr>
      <vt:lpstr>PowerPoint Presentation</vt:lpstr>
      <vt:lpstr>PowerPoint Presentation</vt:lpstr>
      <vt:lpstr>PowerPoint Presentation</vt:lpstr>
      <vt:lpstr>Attendance </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Curriculum Meeting</dc:title>
  <dc:creator>kjohnson</dc:creator>
  <cp:lastModifiedBy>Shannon Travis</cp:lastModifiedBy>
  <cp:revision>45</cp:revision>
  <dcterms:created xsi:type="dcterms:W3CDTF">2012-10-24T09:25:57Z</dcterms:created>
  <dcterms:modified xsi:type="dcterms:W3CDTF">2025-02-06T08:16:46Z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0x010100B8654710B4E7924897FCF38095556537</vt:lpwstr>
  </property>
</Properties>
</file>